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304" r:id="rId3"/>
    <p:sldId id="258" r:id="rId4"/>
    <p:sldId id="301" r:id="rId5"/>
    <p:sldId id="299" r:id="rId6"/>
    <p:sldId id="259" r:id="rId7"/>
    <p:sldId id="261" r:id="rId8"/>
    <p:sldId id="262" r:id="rId9"/>
    <p:sldId id="263" r:id="rId10"/>
    <p:sldId id="264" r:id="rId11"/>
    <p:sldId id="300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6" r:id="rId33"/>
    <p:sldId id="288" r:id="rId34"/>
    <p:sldId id="289" r:id="rId35"/>
    <p:sldId id="290" r:id="rId36"/>
    <p:sldId id="291" r:id="rId37"/>
    <p:sldId id="293" r:id="rId38"/>
    <p:sldId id="295" r:id="rId39"/>
    <p:sldId id="294" r:id="rId40"/>
    <p:sldId id="302" r:id="rId41"/>
    <p:sldId id="297" r:id="rId42"/>
    <p:sldId id="298" r:id="rId43"/>
    <p:sldId id="303" r:id="rId4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CAE4B5-3F5E-83FB-1ACA-800AA9118107}" v="10" dt="2025-01-30T13:59:34.509"/>
    <p1510:client id="{FBAA6FBA-9024-46B1-83EE-86F2E128C0F4}" v="98" dt="2025-01-30T13:43:04.3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94686" autoAdjust="0"/>
  </p:normalViewPr>
  <p:slideViewPr>
    <p:cSldViewPr snapToGrid="0">
      <p:cViewPr varScale="1">
        <p:scale>
          <a:sx n="60" d="100"/>
          <a:sy n="60" d="100"/>
        </p:scale>
        <p:origin x="432" y="3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3A46D5-75EF-4ABE-B99A-D34EE9F2B880}" type="doc">
      <dgm:prSet loTypeId="urn:microsoft.com/office/officeart/2008/layout/LinedLis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B51966E-672D-4269-A187-FB10F1D1B3BE}">
      <dgm:prSet custT="1"/>
      <dgm:spPr/>
      <dgm:t>
        <a:bodyPr/>
        <a:lstStyle/>
        <a:p>
          <a:r>
            <a:rPr lang="en-US" sz="2800" dirty="0" err="1"/>
            <a:t>Strebebögen</a:t>
          </a:r>
          <a:r>
            <a:rPr lang="en-US" sz="2800" dirty="0"/>
            <a:t> </a:t>
          </a:r>
          <a:r>
            <a:rPr lang="en-US" sz="2800" dirty="0" err="1"/>
            <a:t>Seitenschiffe</a:t>
          </a:r>
          <a:endParaRPr lang="en-US" sz="2800" dirty="0"/>
        </a:p>
      </dgm:t>
    </dgm:pt>
    <dgm:pt modelId="{2E455C69-244C-459D-8899-088112E80783}" type="parTrans" cxnId="{115E1822-F2BD-4384-B502-4CCBBD0DBA48}">
      <dgm:prSet/>
      <dgm:spPr/>
      <dgm:t>
        <a:bodyPr/>
        <a:lstStyle/>
        <a:p>
          <a:endParaRPr lang="en-US"/>
        </a:p>
      </dgm:t>
    </dgm:pt>
    <dgm:pt modelId="{75369A9E-A6E9-43A8-80AF-42FB05D6FE3B}" type="sibTrans" cxnId="{115E1822-F2BD-4384-B502-4CCBBD0DBA48}">
      <dgm:prSet/>
      <dgm:spPr/>
      <dgm:t>
        <a:bodyPr/>
        <a:lstStyle/>
        <a:p>
          <a:endParaRPr lang="en-US"/>
        </a:p>
      </dgm:t>
    </dgm:pt>
    <dgm:pt modelId="{DE438E42-8B3B-49F1-9431-D4D43EF4A708}">
      <dgm:prSet custT="1"/>
      <dgm:spPr/>
      <dgm:t>
        <a:bodyPr/>
        <a:lstStyle/>
        <a:p>
          <a:r>
            <a:rPr lang="en-US" sz="2000" dirty="0"/>
            <a:t>Die </a:t>
          </a:r>
          <a:r>
            <a:rPr lang="en-US" sz="2000" dirty="0" err="1"/>
            <a:t>Strebebögen</a:t>
          </a:r>
          <a:r>
            <a:rPr lang="en-US" sz="2000" dirty="0"/>
            <a:t> in den </a:t>
          </a:r>
          <a:r>
            <a:rPr lang="en-US" sz="2000" dirty="0" err="1"/>
            <a:t>Seitenschiffen</a:t>
          </a:r>
          <a:r>
            <a:rPr lang="en-US" sz="2000" dirty="0"/>
            <a:t> </a:t>
          </a:r>
          <a:r>
            <a:rPr lang="en-US" sz="2000" dirty="0" err="1"/>
            <a:t>dienen</a:t>
          </a:r>
          <a:r>
            <a:rPr lang="en-US" sz="2000" dirty="0"/>
            <a:t> der </a:t>
          </a:r>
          <a:r>
            <a:rPr lang="en-US" sz="2000" dirty="0" err="1"/>
            <a:t>Ableitung</a:t>
          </a:r>
          <a:r>
            <a:rPr lang="en-US" sz="2000" dirty="0"/>
            <a:t> der </a:t>
          </a:r>
          <a:r>
            <a:rPr lang="en-US" sz="2000" dirty="0" err="1"/>
            <a:t>Gewölbeschübe</a:t>
          </a:r>
          <a:r>
            <a:rPr lang="en-US" sz="2000" dirty="0"/>
            <a:t> </a:t>
          </a:r>
          <a:r>
            <a:rPr lang="en-US" sz="2000" dirty="0" err="1"/>
            <a:t>aus</a:t>
          </a:r>
          <a:r>
            <a:rPr lang="en-US" sz="2000" dirty="0"/>
            <a:t> dem </a:t>
          </a:r>
          <a:r>
            <a:rPr lang="en-US" sz="2000" dirty="0" err="1"/>
            <a:t>Langhaus</a:t>
          </a:r>
          <a:r>
            <a:rPr lang="en-US" sz="2000" dirty="0"/>
            <a:t> auf die </a:t>
          </a:r>
          <a:r>
            <a:rPr lang="en-US" sz="2000" dirty="0" err="1"/>
            <a:t>Außenwände</a:t>
          </a:r>
          <a:r>
            <a:rPr lang="en-US" sz="2000" dirty="0"/>
            <a:t>. Die </a:t>
          </a:r>
          <a:r>
            <a:rPr lang="en-US" sz="2000" dirty="0" err="1"/>
            <a:t>Pfetten</a:t>
          </a:r>
          <a:r>
            <a:rPr lang="en-US" sz="2000" dirty="0"/>
            <a:t> der </a:t>
          </a:r>
          <a:r>
            <a:rPr lang="en-US" sz="2000" dirty="0" err="1"/>
            <a:t>Seitenschiffdächer</a:t>
          </a:r>
          <a:r>
            <a:rPr lang="en-US" sz="2000" dirty="0"/>
            <a:t> </a:t>
          </a:r>
          <a:r>
            <a:rPr lang="en-US" sz="2000" dirty="0" err="1"/>
            <a:t>wurden</a:t>
          </a:r>
          <a:r>
            <a:rPr lang="en-US" sz="2000" dirty="0"/>
            <a:t> in der </a:t>
          </a:r>
          <a:r>
            <a:rPr lang="en-US" sz="2000" dirty="0" err="1"/>
            <a:t>Vergangenheit</a:t>
          </a:r>
          <a:r>
            <a:rPr lang="en-US" sz="2000" dirty="0"/>
            <a:t> </a:t>
          </a:r>
          <a:r>
            <a:rPr lang="en-US" sz="2000" dirty="0" err="1"/>
            <a:t>unsachgemäß</a:t>
          </a:r>
          <a:r>
            <a:rPr lang="en-US" sz="2000" dirty="0"/>
            <a:t> in die </a:t>
          </a:r>
          <a:r>
            <a:rPr lang="en-US" sz="2000" dirty="0" err="1"/>
            <a:t>Bögen</a:t>
          </a:r>
          <a:r>
            <a:rPr lang="en-US" sz="2000" dirty="0"/>
            <a:t> </a:t>
          </a:r>
          <a:r>
            <a:rPr lang="en-US" sz="2000" dirty="0" err="1"/>
            <a:t>eingelassen</a:t>
          </a:r>
          <a:r>
            <a:rPr lang="en-US" sz="2000" dirty="0"/>
            <a:t>, </a:t>
          </a:r>
          <a:r>
            <a:rPr lang="en-US" sz="2000" dirty="0" err="1"/>
            <a:t>sodass</a:t>
          </a:r>
          <a:r>
            <a:rPr lang="en-US" sz="2000" dirty="0"/>
            <a:t> </a:t>
          </a:r>
          <a:r>
            <a:rPr lang="en-US" sz="2000" dirty="0" err="1"/>
            <a:t>eine</a:t>
          </a:r>
          <a:r>
            <a:rPr lang="en-US" sz="2000" dirty="0"/>
            <a:t> </a:t>
          </a:r>
          <a:r>
            <a:rPr lang="en-US" sz="2000" dirty="0" err="1"/>
            <a:t>erhebliche</a:t>
          </a:r>
          <a:r>
            <a:rPr lang="en-US" sz="2000" dirty="0"/>
            <a:t> </a:t>
          </a:r>
          <a:r>
            <a:rPr lang="en-US" sz="2000" dirty="0" err="1"/>
            <a:t>Querschnittsschwächung</a:t>
          </a:r>
          <a:r>
            <a:rPr lang="en-US" sz="2000" dirty="0"/>
            <a:t> </a:t>
          </a:r>
          <a:r>
            <a:rPr lang="en-US" sz="2000" dirty="0" err="1"/>
            <a:t>stattgefunden</a:t>
          </a:r>
          <a:r>
            <a:rPr lang="en-US" sz="2000" dirty="0"/>
            <a:t> hat. Die </a:t>
          </a:r>
          <a:r>
            <a:rPr lang="en-US" sz="2000" dirty="0" err="1"/>
            <a:t>Bogenwirkung</a:t>
          </a:r>
          <a:r>
            <a:rPr lang="en-US" sz="2000" dirty="0"/>
            <a:t> </a:t>
          </a:r>
          <a:r>
            <a:rPr lang="en-US" sz="2000" dirty="0" err="1"/>
            <a:t>ist</a:t>
          </a:r>
          <a:r>
            <a:rPr lang="en-US" sz="2000" dirty="0"/>
            <a:t> stark </a:t>
          </a:r>
          <a:r>
            <a:rPr lang="en-US" sz="2000" dirty="0" err="1"/>
            <a:t>eingeschränkt</a:t>
          </a:r>
          <a:r>
            <a:rPr lang="en-US" sz="2000" dirty="0"/>
            <a:t>. An </a:t>
          </a:r>
          <a:r>
            <a:rPr lang="en-US" sz="2000" dirty="0" err="1"/>
            <a:t>dieser</a:t>
          </a:r>
          <a:r>
            <a:rPr lang="en-US" sz="2000" dirty="0"/>
            <a:t> Stelle hat </a:t>
          </a:r>
          <a:r>
            <a:rPr lang="en-US" sz="2000" dirty="0" err="1"/>
            <a:t>eine</a:t>
          </a:r>
          <a:r>
            <a:rPr lang="en-US" sz="2000" dirty="0"/>
            <a:t> </a:t>
          </a:r>
          <a:r>
            <a:rPr lang="en-US" sz="2000" dirty="0" err="1">
              <a:solidFill>
                <a:srgbClr val="FF0000"/>
              </a:solidFill>
            </a:rPr>
            <a:t>Notsicherung</a:t>
          </a:r>
          <a:r>
            <a:rPr lang="en-US" sz="2000" dirty="0">
              <a:solidFill>
                <a:srgbClr val="FF0000"/>
              </a:solidFill>
            </a:rPr>
            <a:t> </a:t>
          </a:r>
          <a:r>
            <a:rPr lang="en-US" sz="2000" dirty="0" err="1"/>
            <a:t>stattgefunden</a:t>
          </a:r>
          <a:r>
            <a:rPr lang="en-US" sz="2000" dirty="0"/>
            <a:t> und die </a:t>
          </a:r>
          <a:r>
            <a:rPr lang="en-US" sz="2000" dirty="0" err="1"/>
            <a:t>Bögen</a:t>
          </a:r>
          <a:r>
            <a:rPr lang="en-US" sz="2000" dirty="0"/>
            <a:t> </a:t>
          </a:r>
          <a:r>
            <a:rPr lang="en-US" sz="2000" dirty="0" err="1"/>
            <a:t>werden</a:t>
          </a:r>
          <a:r>
            <a:rPr lang="en-US" sz="2000" dirty="0"/>
            <a:t> </a:t>
          </a:r>
          <a:r>
            <a:rPr lang="en-US" sz="2000" dirty="0" err="1"/>
            <a:t>durch</a:t>
          </a:r>
          <a:r>
            <a:rPr lang="en-US" sz="2000" dirty="0"/>
            <a:t> </a:t>
          </a:r>
          <a:r>
            <a:rPr lang="en-US" sz="2000" dirty="0" err="1"/>
            <a:t>ein</a:t>
          </a:r>
          <a:r>
            <a:rPr lang="en-US" sz="2000" dirty="0"/>
            <a:t> Monitoring </a:t>
          </a:r>
          <a:r>
            <a:rPr lang="en-US" sz="2000" dirty="0" err="1"/>
            <a:t>mit</a:t>
          </a:r>
          <a:r>
            <a:rPr lang="en-US" sz="2000" dirty="0"/>
            <a:t> </a:t>
          </a:r>
          <a:r>
            <a:rPr lang="en-US" sz="2000" dirty="0" err="1"/>
            <a:t>Gipsmarken</a:t>
          </a:r>
          <a:r>
            <a:rPr lang="en-US" sz="2000" dirty="0"/>
            <a:t> </a:t>
          </a:r>
          <a:r>
            <a:rPr lang="en-US" sz="2000" dirty="0" err="1"/>
            <a:t>überwacht</a:t>
          </a:r>
          <a:r>
            <a:rPr lang="en-US" sz="2000" dirty="0"/>
            <a:t>. </a:t>
          </a:r>
        </a:p>
      </dgm:t>
    </dgm:pt>
    <dgm:pt modelId="{0AF828DE-7AAA-4019-9F5A-4315B04E2E7D}" type="parTrans" cxnId="{80C53EFB-01F4-42ED-893E-20A10F77C1F4}">
      <dgm:prSet/>
      <dgm:spPr/>
      <dgm:t>
        <a:bodyPr/>
        <a:lstStyle/>
        <a:p>
          <a:endParaRPr lang="en-US"/>
        </a:p>
      </dgm:t>
    </dgm:pt>
    <dgm:pt modelId="{BC3B327D-C682-4ADD-A38C-DD1E91998A79}" type="sibTrans" cxnId="{80C53EFB-01F4-42ED-893E-20A10F77C1F4}">
      <dgm:prSet/>
      <dgm:spPr/>
      <dgm:t>
        <a:bodyPr/>
        <a:lstStyle/>
        <a:p>
          <a:endParaRPr lang="en-US"/>
        </a:p>
      </dgm:t>
    </dgm:pt>
    <dgm:pt modelId="{B3C44259-C4B8-4366-91CB-DB083E7CA57B}" type="pres">
      <dgm:prSet presAssocID="{FA3A46D5-75EF-4ABE-B99A-D34EE9F2B880}" presName="vert0" presStyleCnt="0">
        <dgm:presLayoutVars>
          <dgm:dir/>
          <dgm:animOne val="branch"/>
          <dgm:animLvl val="lvl"/>
        </dgm:presLayoutVars>
      </dgm:prSet>
      <dgm:spPr/>
    </dgm:pt>
    <dgm:pt modelId="{FFC50AA1-AE0A-4735-81A2-9984A5128B6D}" type="pres">
      <dgm:prSet presAssocID="{6B51966E-672D-4269-A187-FB10F1D1B3BE}" presName="thickLine" presStyleLbl="alignNode1" presStyleIdx="0" presStyleCnt="2"/>
      <dgm:spPr/>
    </dgm:pt>
    <dgm:pt modelId="{29356E52-2CD2-4744-BB2B-2506C8F7BEE4}" type="pres">
      <dgm:prSet presAssocID="{6B51966E-672D-4269-A187-FB10F1D1B3BE}" presName="horz1" presStyleCnt="0"/>
      <dgm:spPr/>
    </dgm:pt>
    <dgm:pt modelId="{982EE504-62FD-4A98-9130-702800720405}" type="pres">
      <dgm:prSet presAssocID="{6B51966E-672D-4269-A187-FB10F1D1B3BE}" presName="tx1" presStyleLbl="revTx" presStyleIdx="0" presStyleCnt="2"/>
      <dgm:spPr/>
    </dgm:pt>
    <dgm:pt modelId="{B70A9AC4-96DA-42F3-9639-746D99BEE4E1}" type="pres">
      <dgm:prSet presAssocID="{6B51966E-672D-4269-A187-FB10F1D1B3BE}" presName="vert1" presStyleCnt="0"/>
      <dgm:spPr/>
    </dgm:pt>
    <dgm:pt modelId="{317A0B20-678E-4A4E-9AFB-B13C1BFEA8A9}" type="pres">
      <dgm:prSet presAssocID="{DE438E42-8B3B-49F1-9431-D4D43EF4A708}" presName="thickLine" presStyleLbl="alignNode1" presStyleIdx="1" presStyleCnt="2"/>
      <dgm:spPr/>
    </dgm:pt>
    <dgm:pt modelId="{8AF56D6E-C266-4BA8-B3CF-517C05A96CD6}" type="pres">
      <dgm:prSet presAssocID="{DE438E42-8B3B-49F1-9431-D4D43EF4A708}" presName="horz1" presStyleCnt="0"/>
      <dgm:spPr/>
    </dgm:pt>
    <dgm:pt modelId="{D509E8BD-E6E2-484F-984E-A41D49E811BA}" type="pres">
      <dgm:prSet presAssocID="{DE438E42-8B3B-49F1-9431-D4D43EF4A708}" presName="tx1" presStyleLbl="revTx" presStyleIdx="1" presStyleCnt="2" custScaleY="282094"/>
      <dgm:spPr/>
    </dgm:pt>
    <dgm:pt modelId="{D56D0093-65E1-4C68-A552-77D5B1C1A783}" type="pres">
      <dgm:prSet presAssocID="{DE438E42-8B3B-49F1-9431-D4D43EF4A708}" presName="vert1" presStyleCnt="0"/>
      <dgm:spPr/>
    </dgm:pt>
  </dgm:ptLst>
  <dgm:cxnLst>
    <dgm:cxn modelId="{B88DFE11-4351-4076-9175-6D0E3C3EE41F}" type="presOf" srcId="{6B51966E-672D-4269-A187-FB10F1D1B3BE}" destId="{982EE504-62FD-4A98-9130-702800720405}" srcOrd="0" destOrd="0" presId="urn:microsoft.com/office/officeart/2008/layout/LinedList"/>
    <dgm:cxn modelId="{115E1822-F2BD-4384-B502-4CCBBD0DBA48}" srcId="{FA3A46D5-75EF-4ABE-B99A-D34EE9F2B880}" destId="{6B51966E-672D-4269-A187-FB10F1D1B3BE}" srcOrd="0" destOrd="0" parTransId="{2E455C69-244C-459D-8899-088112E80783}" sibTransId="{75369A9E-A6E9-43A8-80AF-42FB05D6FE3B}"/>
    <dgm:cxn modelId="{42C52876-B676-4ACA-A2D9-697013C5630E}" type="presOf" srcId="{DE438E42-8B3B-49F1-9431-D4D43EF4A708}" destId="{D509E8BD-E6E2-484F-984E-A41D49E811BA}" srcOrd="0" destOrd="0" presId="urn:microsoft.com/office/officeart/2008/layout/LinedList"/>
    <dgm:cxn modelId="{41197DD7-FFB4-41ED-91B1-DDA53EF1AE2B}" type="presOf" srcId="{FA3A46D5-75EF-4ABE-B99A-D34EE9F2B880}" destId="{B3C44259-C4B8-4366-91CB-DB083E7CA57B}" srcOrd="0" destOrd="0" presId="urn:microsoft.com/office/officeart/2008/layout/LinedList"/>
    <dgm:cxn modelId="{80C53EFB-01F4-42ED-893E-20A10F77C1F4}" srcId="{FA3A46D5-75EF-4ABE-B99A-D34EE9F2B880}" destId="{DE438E42-8B3B-49F1-9431-D4D43EF4A708}" srcOrd="1" destOrd="0" parTransId="{0AF828DE-7AAA-4019-9F5A-4315B04E2E7D}" sibTransId="{BC3B327D-C682-4ADD-A38C-DD1E91998A79}"/>
    <dgm:cxn modelId="{D2965F7D-43E0-43A2-8BED-931D953FC54F}" type="presParOf" srcId="{B3C44259-C4B8-4366-91CB-DB083E7CA57B}" destId="{FFC50AA1-AE0A-4735-81A2-9984A5128B6D}" srcOrd="0" destOrd="0" presId="urn:microsoft.com/office/officeart/2008/layout/LinedList"/>
    <dgm:cxn modelId="{5699413E-D268-4130-A4ED-1B9DE1F4E147}" type="presParOf" srcId="{B3C44259-C4B8-4366-91CB-DB083E7CA57B}" destId="{29356E52-2CD2-4744-BB2B-2506C8F7BEE4}" srcOrd="1" destOrd="0" presId="urn:microsoft.com/office/officeart/2008/layout/LinedList"/>
    <dgm:cxn modelId="{C62348F6-A885-46C0-8A84-4E73BA4D7DB1}" type="presParOf" srcId="{29356E52-2CD2-4744-BB2B-2506C8F7BEE4}" destId="{982EE504-62FD-4A98-9130-702800720405}" srcOrd="0" destOrd="0" presId="urn:microsoft.com/office/officeart/2008/layout/LinedList"/>
    <dgm:cxn modelId="{8AC81FFA-0F3B-48B5-9DC1-59467A2AB656}" type="presParOf" srcId="{29356E52-2CD2-4744-BB2B-2506C8F7BEE4}" destId="{B70A9AC4-96DA-42F3-9639-746D99BEE4E1}" srcOrd="1" destOrd="0" presId="urn:microsoft.com/office/officeart/2008/layout/LinedList"/>
    <dgm:cxn modelId="{7B9407F1-019A-4660-BF65-70B5503194EE}" type="presParOf" srcId="{B3C44259-C4B8-4366-91CB-DB083E7CA57B}" destId="{317A0B20-678E-4A4E-9AFB-B13C1BFEA8A9}" srcOrd="2" destOrd="0" presId="urn:microsoft.com/office/officeart/2008/layout/LinedList"/>
    <dgm:cxn modelId="{EB353166-57EE-441F-88F4-8C034EDBBA0C}" type="presParOf" srcId="{B3C44259-C4B8-4366-91CB-DB083E7CA57B}" destId="{8AF56D6E-C266-4BA8-B3CF-517C05A96CD6}" srcOrd="3" destOrd="0" presId="urn:microsoft.com/office/officeart/2008/layout/LinedList"/>
    <dgm:cxn modelId="{C5C09621-71BC-47B9-BB69-0EFD1716D5DB}" type="presParOf" srcId="{8AF56D6E-C266-4BA8-B3CF-517C05A96CD6}" destId="{D509E8BD-E6E2-484F-984E-A41D49E811BA}" srcOrd="0" destOrd="0" presId="urn:microsoft.com/office/officeart/2008/layout/LinedList"/>
    <dgm:cxn modelId="{9B5C5A24-2D30-4036-A317-657515E91861}" type="presParOf" srcId="{8AF56D6E-C266-4BA8-B3CF-517C05A96CD6}" destId="{D56D0093-65E1-4C68-A552-77D5B1C1A78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50AA1-AE0A-4735-81A2-9984A5128B6D}">
      <dsp:nvSpPr>
        <dsp:cNvPr id="0" name=""/>
        <dsp:cNvSpPr/>
      </dsp:nvSpPr>
      <dsp:spPr>
        <a:xfrm>
          <a:off x="0" y="4590"/>
          <a:ext cx="511749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82EE504-62FD-4A98-9130-702800720405}">
      <dsp:nvSpPr>
        <dsp:cNvPr id="0" name=""/>
        <dsp:cNvSpPr/>
      </dsp:nvSpPr>
      <dsp:spPr>
        <a:xfrm>
          <a:off x="0" y="4590"/>
          <a:ext cx="5117493" cy="1293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/>
            <a:t>Strebebögen</a:t>
          </a:r>
          <a:r>
            <a:rPr lang="en-US" sz="2800" kern="1200" dirty="0"/>
            <a:t> </a:t>
          </a:r>
          <a:r>
            <a:rPr lang="en-US" sz="2800" kern="1200" dirty="0" err="1"/>
            <a:t>Seitenschiffe</a:t>
          </a:r>
          <a:endParaRPr lang="en-US" sz="2800" kern="1200" dirty="0"/>
        </a:p>
      </dsp:txBody>
      <dsp:txXfrm>
        <a:off x="0" y="4590"/>
        <a:ext cx="5117493" cy="1293555"/>
      </dsp:txXfrm>
    </dsp:sp>
    <dsp:sp modelId="{317A0B20-678E-4A4E-9AFB-B13C1BFEA8A9}">
      <dsp:nvSpPr>
        <dsp:cNvPr id="0" name=""/>
        <dsp:cNvSpPr/>
      </dsp:nvSpPr>
      <dsp:spPr>
        <a:xfrm>
          <a:off x="0" y="1298145"/>
          <a:ext cx="5117493" cy="0"/>
        </a:xfrm>
        <a:prstGeom prst="line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09E8BD-E6E2-484F-984E-A41D49E811BA}">
      <dsp:nvSpPr>
        <dsp:cNvPr id="0" name=""/>
        <dsp:cNvSpPr/>
      </dsp:nvSpPr>
      <dsp:spPr>
        <a:xfrm>
          <a:off x="0" y="1298145"/>
          <a:ext cx="5112496" cy="36490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Die </a:t>
          </a:r>
          <a:r>
            <a:rPr lang="en-US" sz="2000" kern="1200" dirty="0" err="1"/>
            <a:t>Strebebögen</a:t>
          </a:r>
          <a:r>
            <a:rPr lang="en-US" sz="2000" kern="1200" dirty="0"/>
            <a:t> in den </a:t>
          </a:r>
          <a:r>
            <a:rPr lang="en-US" sz="2000" kern="1200" dirty="0" err="1"/>
            <a:t>Seitenschiffen</a:t>
          </a:r>
          <a:r>
            <a:rPr lang="en-US" sz="2000" kern="1200" dirty="0"/>
            <a:t> </a:t>
          </a:r>
          <a:r>
            <a:rPr lang="en-US" sz="2000" kern="1200" dirty="0" err="1"/>
            <a:t>dienen</a:t>
          </a:r>
          <a:r>
            <a:rPr lang="en-US" sz="2000" kern="1200" dirty="0"/>
            <a:t> der </a:t>
          </a:r>
          <a:r>
            <a:rPr lang="en-US" sz="2000" kern="1200" dirty="0" err="1"/>
            <a:t>Ableitung</a:t>
          </a:r>
          <a:r>
            <a:rPr lang="en-US" sz="2000" kern="1200" dirty="0"/>
            <a:t> der </a:t>
          </a:r>
          <a:r>
            <a:rPr lang="en-US" sz="2000" kern="1200" dirty="0" err="1"/>
            <a:t>Gewölbeschübe</a:t>
          </a:r>
          <a:r>
            <a:rPr lang="en-US" sz="2000" kern="1200" dirty="0"/>
            <a:t> </a:t>
          </a:r>
          <a:r>
            <a:rPr lang="en-US" sz="2000" kern="1200" dirty="0" err="1"/>
            <a:t>aus</a:t>
          </a:r>
          <a:r>
            <a:rPr lang="en-US" sz="2000" kern="1200" dirty="0"/>
            <a:t> dem </a:t>
          </a:r>
          <a:r>
            <a:rPr lang="en-US" sz="2000" kern="1200" dirty="0" err="1"/>
            <a:t>Langhaus</a:t>
          </a:r>
          <a:r>
            <a:rPr lang="en-US" sz="2000" kern="1200" dirty="0"/>
            <a:t> auf die </a:t>
          </a:r>
          <a:r>
            <a:rPr lang="en-US" sz="2000" kern="1200" dirty="0" err="1"/>
            <a:t>Außenwände</a:t>
          </a:r>
          <a:r>
            <a:rPr lang="en-US" sz="2000" kern="1200" dirty="0"/>
            <a:t>. Die </a:t>
          </a:r>
          <a:r>
            <a:rPr lang="en-US" sz="2000" kern="1200" dirty="0" err="1"/>
            <a:t>Pfetten</a:t>
          </a:r>
          <a:r>
            <a:rPr lang="en-US" sz="2000" kern="1200" dirty="0"/>
            <a:t> der </a:t>
          </a:r>
          <a:r>
            <a:rPr lang="en-US" sz="2000" kern="1200" dirty="0" err="1"/>
            <a:t>Seitenschiffdächer</a:t>
          </a:r>
          <a:r>
            <a:rPr lang="en-US" sz="2000" kern="1200" dirty="0"/>
            <a:t> </a:t>
          </a:r>
          <a:r>
            <a:rPr lang="en-US" sz="2000" kern="1200" dirty="0" err="1"/>
            <a:t>wurden</a:t>
          </a:r>
          <a:r>
            <a:rPr lang="en-US" sz="2000" kern="1200" dirty="0"/>
            <a:t> in der </a:t>
          </a:r>
          <a:r>
            <a:rPr lang="en-US" sz="2000" kern="1200" dirty="0" err="1"/>
            <a:t>Vergangenheit</a:t>
          </a:r>
          <a:r>
            <a:rPr lang="en-US" sz="2000" kern="1200" dirty="0"/>
            <a:t> </a:t>
          </a:r>
          <a:r>
            <a:rPr lang="en-US" sz="2000" kern="1200" dirty="0" err="1"/>
            <a:t>unsachgemäß</a:t>
          </a:r>
          <a:r>
            <a:rPr lang="en-US" sz="2000" kern="1200" dirty="0"/>
            <a:t> in die </a:t>
          </a:r>
          <a:r>
            <a:rPr lang="en-US" sz="2000" kern="1200" dirty="0" err="1"/>
            <a:t>Bögen</a:t>
          </a:r>
          <a:r>
            <a:rPr lang="en-US" sz="2000" kern="1200" dirty="0"/>
            <a:t> </a:t>
          </a:r>
          <a:r>
            <a:rPr lang="en-US" sz="2000" kern="1200" dirty="0" err="1"/>
            <a:t>eingelassen</a:t>
          </a:r>
          <a:r>
            <a:rPr lang="en-US" sz="2000" kern="1200" dirty="0"/>
            <a:t>, </a:t>
          </a:r>
          <a:r>
            <a:rPr lang="en-US" sz="2000" kern="1200" dirty="0" err="1"/>
            <a:t>sodass</a:t>
          </a:r>
          <a:r>
            <a:rPr lang="en-US" sz="2000" kern="1200" dirty="0"/>
            <a:t> </a:t>
          </a:r>
          <a:r>
            <a:rPr lang="en-US" sz="2000" kern="1200" dirty="0" err="1"/>
            <a:t>eine</a:t>
          </a:r>
          <a:r>
            <a:rPr lang="en-US" sz="2000" kern="1200" dirty="0"/>
            <a:t> </a:t>
          </a:r>
          <a:r>
            <a:rPr lang="en-US" sz="2000" kern="1200" dirty="0" err="1"/>
            <a:t>erhebliche</a:t>
          </a:r>
          <a:r>
            <a:rPr lang="en-US" sz="2000" kern="1200" dirty="0"/>
            <a:t> </a:t>
          </a:r>
          <a:r>
            <a:rPr lang="en-US" sz="2000" kern="1200" dirty="0" err="1"/>
            <a:t>Querschnittsschwächung</a:t>
          </a:r>
          <a:r>
            <a:rPr lang="en-US" sz="2000" kern="1200" dirty="0"/>
            <a:t> </a:t>
          </a:r>
          <a:r>
            <a:rPr lang="en-US" sz="2000" kern="1200" dirty="0" err="1"/>
            <a:t>stattgefunden</a:t>
          </a:r>
          <a:r>
            <a:rPr lang="en-US" sz="2000" kern="1200" dirty="0"/>
            <a:t> hat. Die </a:t>
          </a:r>
          <a:r>
            <a:rPr lang="en-US" sz="2000" kern="1200" dirty="0" err="1"/>
            <a:t>Bogenwirkung</a:t>
          </a:r>
          <a:r>
            <a:rPr lang="en-US" sz="2000" kern="1200" dirty="0"/>
            <a:t> </a:t>
          </a:r>
          <a:r>
            <a:rPr lang="en-US" sz="2000" kern="1200" dirty="0" err="1"/>
            <a:t>ist</a:t>
          </a:r>
          <a:r>
            <a:rPr lang="en-US" sz="2000" kern="1200" dirty="0"/>
            <a:t> stark </a:t>
          </a:r>
          <a:r>
            <a:rPr lang="en-US" sz="2000" kern="1200" dirty="0" err="1"/>
            <a:t>eingeschränkt</a:t>
          </a:r>
          <a:r>
            <a:rPr lang="en-US" sz="2000" kern="1200" dirty="0"/>
            <a:t>. An </a:t>
          </a:r>
          <a:r>
            <a:rPr lang="en-US" sz="2000" kern="1200" dirty="0" err="1"/>
            <a:t>dieser</a:t>
          </a:r>
          <a:r>
            <a:rPr lang="en-US" sz="2000" kern="1200" dirty="0"/>
            <a:t> Stelle hat </a:t>
          </a:r>
          <a:r>
            <a:rPr lang="en-US" sz="2000" kern="1200" dirty="0" err="1"/>
            <a:t>eine</a:t>
          </a:r>
          <a:r>
            <a:rPr lang="en-US" sz="2000" kern="1200" dirty="0"/>
            <a:t> </a:t>
          </a:r>
          <a:r>
            <a:rPr lang="en-US" sz="2000" kern="1200" dirty="0" err="1">
              <a:solidFill>
                <a:srgbClr val="FF0000"/>
              </a:solidFill>
            </a:rPr>
            <a:t>Notsicherung</a:t>
          </a:r>
          <a:r>
            <a:rPr lang="en-US" sz="2000" kern="1200" dirty="0">
              <a:solidFill>
                <a:srgbClr val="FF0000"/>
              </a:solidFill>
            </a:rPr>
            <a:t> </a:t>
          </a:r>
          <a:r>
            <a:rPr lang="en-US" sz="2000" kern="1200" dirty="0" err="1"/>
            <a:t>stattgefunden</a:t>
          </a:r>
          <a:r>
            <a:rPr lang="en-US" sz="2000" kern="1200" dirty="0"/>
            <a:t> und die </a:t>
          </a:r>
          <a:r>
            <a:rPr lang="en-US" sz="2000" kern="1200" dirty="0" err="1"/>
            <a:t>Bögen</a:t>
          </a:r>
          <a:r>
            <a:rPr lang="en-US" sz="2000" kern="1200" dirty="0"/>
            <a:t> </a:t>
          </a:r>
          <a:r>
            <a:rPr lang="en-US" sz="2000" kern="1200" dirty="0" err="1"/>
            <a:t>werden</a:t>
          </a:r>
          <a:r>
            <a:rPr lang="en-US" sz="2000" kern="1200" dirty="0"/>
            <a:t> </a:t>
          </a:r>
          <a:r>
            <a:rPr lang="en-US" sz="2000" kern="1200" dirty="0" err="1"/>
            <a:t>durch</a:t>
          </a:r>
          <a:r>
            <a:rPr lang="en-US" sz="2000" kern="1200" dirty="0"/>
            <a:t> </a:t>
          </a:r>
          <a:r>
            <a:rPr lang="en-US" sz="2000" kern="1200" dirty="0" err="1"/>
            <a:t>ein</a:t>
          </a:r>
          <a:r>
            <a:rPr lang="en-US" sz="2000" kern="1200" dirty="0"/>
            <a:t> Monitoring </a:t>
          </a:r>
          <a:r>
            <a:rPr lang="en-US" sz="2000" kern="1200" dirty="0" err="1"/>
            <a:t>mit</a:t>
          </a:r>
          <a:r>
            <a:rPr lang="en-US" sz="2000" kern="1200" dirty="0"/>
            <a:t> </a:t>
          </a:r>
          <a:r>
            <a:rPr lang="en-US" sz="2000" kern="1200" dirty="0" err="1"/>
            <a:t>Gipsmarken</a:t>
          </a:r>
          <a:r>
            <a:rPr lang="en-US" sz="2000" kern="1200" dirty="0"/>
            <a:t> </a:t>
          </a:r>
          <a:r>
            <a:rPr lang="en-US" sz="2000" kern="1200" dirty="0" err="1"/>
            <a:t>überwacht</a:t>
          </a:r>
          <a:r>
            <a:rPr lang="en-US" sz="2000" kern="1200" dirty="0"/>
            <a:t>. </a:t>
          </a:r>
        </a:p>
      </dsp:txBody>
      <dsp:txXfrm>
        <a:off x="0" y="1298145"/>
        <a:ext cx="5112496" cy="36490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7AE1F-F267-4AAD-B03B-52D91C088481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F31E5-6F40-4C0E-AD1C-4F46C932F8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9882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6F31E5-6F40-4C0E-AD1C-4F46C932F83B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5251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6F31E5-6F40-4C0E-AD1C-4F46C932F83B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8022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16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206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95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20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58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90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08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206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69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88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8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EB3054-B75A-4BD7-8B3E-8DC0F614FAF3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72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85241" y="1008993"/>
            <a:ext cx="9231410" cy="3542045"/>
          </a:xfrm>
        </p:spPr>
        <p:txBody>
          <a:bodyPr anchor="b">
            <a:normAutofit/>
          </a:bodyPr>
          <a:lstStyle/>
          <a:p>
            <a:pPr algn="l"/>
            <a:r>
              <a:rPr lang="de-DE" sz="8100"/>
              <a:t>Schadensdarstellung</a:t>
            </a:r>
            <a:br>
              <a:rPr lang="de-DE" sz="8100"/>
            </a:br>
            <a:r>
              <a:rPr lang="de-DE" sz="8100"/>
              <a:t>Florinskirche Koblenz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85241" y="4582814"/>
            <a:ext cx="7132335" cy="1312657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/>
            <a:r>
              <a:rPr lang="de-DE" dirty="0"/>
              <a:t>Zusammengestellt von </a:t>
            </a:r>
            <a:r>
              <a:rPr lang="de-DE" dirty="0" err="1"/>
              <a:t>B.Herwig</a:t>
            </a:r>
            <a:r>
              <a:rPr lang="de-DE" dirty="0"/>
              <a:t>, Dipl.-Ing.</a:t>
            </a:r>
          </a:p>
          <a:p>
            <a:pPr algn="l"/>
            <a:r>
              <a:rPr lang="de-DE" dirty="0"/>
              <a:t>und </a:t>
            </a:r>
            <a:r>
              <a:rPr lang="de-DE" dirty="0" err="1"/>
              <a:t>K.Hiemke</a:t>
            </a:r>
            <a:endParaRPr lang="de-DE" dirty="0"/>
          </a:p>
          <a:p>
            <a:pPr algn="l"/>
            <a:r>
              <a:rPr lang="de-DE" dirty="0"/>
              <a:t>Fotos Ingenieurbüro Schwab-Lemke, Köln</a:t>
            </a:r>
          </a:p>
        </p:txBody>
      </p:sp>
    </p:spTree>
    <p:extLst>
      <p:ext uri="{BB962C8B-B14F-4D97-AF65-F5344CB8AC3E}">
        <p14:creationId xmlns:p14="http://schemas.microsoft.com/office/powerpoint/2010/main" val="1577499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draußen, Gelände, Abfallcontainer, Verlassen enthält.&#10;&#10;KI-generierte Inhalte können fehlerhaft sein.">
            <a:extLst>
              <a:ext uri="{FF2B5EF4-FFF2-40B4-BE49-F238E27FC236}">
                <a16:creationId xmlns:a16="http://schemas.microsoft.com/office/drawing/2014/main" id="{7AC1402E-BD87-D83C-52DD-738202E229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1500187"/>
            <a:ext cx="6858000" cy="385762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1D445B4-3860-5394-8AEF-81BFAC55D321}"/>
              </a:ext>
            </a:extLst>
          </p:cNvPr>
          <p:cNvSpPr txBox="1"/>
          <p:nvPr/>
        </p:nvSpPr>
        <p:spPr>
          <a:xfrm>
            <a:off x="848360" y="1673860"/>
            <a:ext cx="30454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marode Streichbalken Turmhelm</a:t>
            </a:r>
          </a:p>
        </p:txBody>
      </p:sp>
    </p:spTree>
    <p:extLst>
      <p:ext uri="{BB962C8B-B14F-4D97-AF65-F5344CB8AC3E}">
        <p14:creationId xmlns:p14="http://schemas.microsoft.com/office/powerpoint/2010/main" val="429139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Holz, Gebäude, Text, Planke enthält.&#10;&#10;KI-generierte Inhalte können fehlerhaft sein.">
            <a:extLst>
              <a:ext uri="{FF2B5EF4-FFF2-40B4-BE49-F238E27FC236}">
                <a16:creationId xmlns:a16="http://schemas.microsoft.com/office/drawing/2014/main" id="{E760DBB0-2E2A-6FE3-2FB3-68AF0A909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1344706"/>
            <a:ext cx="7526724" cy="3763362"/>
          </a:xfrm>
          <a:prstGeom prst="rect">
            <a:avLst/>
          </a:prstGeom>
        </p:spPr>
      </p:pic>
      <p:pic>
        <p:nvPicPr>
          <p:cNvPr id="5" name="Grafik 4" descr="Ein Bild, das Reihe, Antenne, Design enthält.&#10;&#10;KI-generierte Inhalte können fehlerhaft sein.">
            <a:extLst>
              <a:ext uri="{FF2B5EF4-FFF2-40B4-BE49-F238E27FC236}">
                <a16:creationId xmlns:a16="http://schemas.microsoft.com/office/drawing/2014/main" id="{AB4AF0E4-32DE-6FFE-2544-3FD4B40CB7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459" y="2595336"/>
            <a:ext cx="3441908" cy="211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9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Triangle 74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383E5F6-8D55-A9E3-A65A-A732AC70F131}"/>
              </a:ext>
            </a:extLst>
          </p:cNvPr>
          <p:cNvSpPr txBox="1"/>
          <p:nvPr/>
        </p:nvSpPr>
        <p:spPr>
          <a:xfrm>
            <a:off x="1572110" y="1524000"/>
            <a:ext cx="9418619" cy="41024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err="1"/>
              <a:t>Mauerwerksschäden</a:t>
            </a:r>
            <a:r>
              <a:rPr lang="en-US" sz="2800" b="1" dirty="0"/>
              <a:t> auf der Turminnenseite</a:t>
            </a:r>
          </a:p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b="1" dirty="0"/>
          </a:p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Das </a:t>
            </a:r>
            <a:r>
              <a:rPr lang="en-US" sz="2800" dirty="0" err="1"/>
              <a:t>Mauerwerk</a:t>
            </a:r>
            <a:r>
              <a:rPr lang="en-US" sz="2800" dirty="0"/>
              <a:t> auf der Turminnenseite </a:t>
            </a:r>
            <a:r>
              <a:rPr lang="en-US" sz="2800" dirty="0" err="1"/>
              <a:t>weißt</a:t>
            </a:r>
            <a:r>
              <a:rPr lang="en-US" sz="2800" dirty="0"/>
              <a:t> </a:t>
            </a:r>
            <a:r>
              <a:rPr lang="en-US" sz="2800" dirty="0" err="1"/>
              <a:t>erhebliche</a:t>
            </a:r>
            <a:r>
              <a:rPr lang="en-US" sz="2800" dirty="0"/>
              <a:t> </a:t>
            </a:r>
            <a:r>
              <a:rPr lang="en-US" sz="2800" dirty="0" err="1"/>
              <a:t>Schäden</a:t>
            </a:r>
            <a:r>
              <a:rPr lang="en-US" sz="2800" dirty="0"/>
              <a:t> auf. </a:t>
            </a:r>
            <a:r>
              <a:rPr lang="en-US" sz="2800" dirty="0" err="1"/>
              <a:t>Fugen</a:t>
            </a:r>
            <a:r>
              <a:rPr lang="en-US" sz="2800" dirty="0"/>
              <a:t> </a:t>
            </a:r>
            <a:r>
              <a:rPr lang="en-US" sz="2800" dirty="0" err="1"/>
              <a:t>sind</a:t>
            </a:r>
            <a:r>
              <a:rPr lang="en-US" sz="2800" dirty="0"/>
              <a:t> </a:t>
            </a:r>
            <a:r>
              <a:rPr lang="en-US" sz="2800" dirty="0" err="1"/>
              <a:t>ausgewaschen</a:t>
            </a:r>
            <a:r>
              <a:rPr lang="en-US" sz="2800" dirty="0"/>
              <a:t> und </a:t>
            </a:r>
            <a:r>
              <a:rPr lang="en-US" sz="2800" dirty="0" err="1"/>
              <a:t>sanden</a:t>
            </a:r>
            <a:r>
              <a:rPr lang="en-US" sz="2800" dirty="0"/>
              <a:t> ab. </a:t>
            </a:r>
            <a:r>
              <a:rPr lang="en-US" sz="2800" dirty="0" err="1"/>
              <a:t>Mehrere</a:t>
            </a:r>
            <a:r>
              <a:rPr lang="en-US" sz="2800" dirty="0"/>
              <a:t> </a:t>
            </a:r>
            <a:r>
              <a:rPr lang="en-US" sz="2800" dirty="0" err="1"/>
              <a:t>Fensterbögen</a:t>
            </a:r>
            <a:r>
              <a:rPr lang="en-US" sz="2800" dirty="0"/>
              <a:t> </a:t>
            </a:r>
            <a:r>
              <a:rPr lang="en-US" sz="2800" dirty="0" err="1"/>
              <a:t>sind</a:t>
            </a:r>
            <a:r>
              <a:rPr lang="en-US" sz="2800" dirty="0"/>
              <a:t> </a:t>
            </a:r>
            <a:r>
              <a:rPr lang="en-US" sz="2800" dirty="0" err="1"/>
              <a:t>abgängig</a:t>
            </a:r>
            <a:r>
              <a:rPr lang="en-US" sz="2800" dirty="0"/>
              <a:t>. </a:t>
            </a:r>
            <a:r>
              <a:rPr lang="en-US" sz="2800" dirty="0" err="1"/>
              <a:t>Fehlstellen</a:t>
            </a:r>
            <a:r>
              <a:rPr lang="en-US" sz="2800" dirty="0"/>
              <a:t> </a:t>
            </a:r>
            <a:r>
              <a:rPr lang="en-US" sz="2800" dirty="0" err="1"/>
              <a:t>im</a:t>
            </a:r>
            <a:r>
              <a:rPr lang="en-US" sz="2800" dirty="0"/>
              <a:t> </a:t>
            </a:r>
            <a:r>
              <a:rPr lang="en-US" sz="2800" dirty="0" err="1"/>
              <a:t>Mauerwerk</a:t>
            </a:r>
            <a:r>
              <a:rPr lang="en-US" sz="2800" dirty="0"/>
              <a:t> </a:t>
            </a:r>
            <a:r>
              <a:rPr lang="en-US" sz="2800" dirty="0" err="1"/>
              <a:t>erreichen</a:t>
            </a:r>
            <a:r>
              <a:rPr lang="en-US" sz="2800" dirty="0"/>
              <a:t> </a:t>
            </a:r>
            <a:r>
              <a:rPr lang="en-US" sz="2800" dirty="0" err="1"/>
              <a:t>z.T</a:t>
            </a:r>
            <a:r>
              <a:rPr lang="en-US" sz="2800" dirty="0"/>
              <a:t>. </a:t>
            </a:r>
            <a:r>
              <a:rPr lang="en-US" sz="2800" dirty="0" err="1"/>
              <a:t>Tiefen</a:t>
            </a:r>
            <a:r>
              <a:rPr lang="en-US" sz="2800" dirty="0"/>
              <a:t> von fast 90 cm. Die </a:t>
            </a:r>
            <a:r>
              <a:rPr lang="en-US" sz="2800" dirty="0" err="1"/>
              <a:t>Fensterbänke</a:t>
            </a:r>
            <a:r>
              <a:rPr lang="en-US" sz="2800" dirty="0"/>
              <a:t> </a:t>
            </a:r>
            <a:r>
              <a:rPr lang="en-US" sz="2800" dirty="0" err="1"/>
              <a:t>sind</a:t>
            </a:r>
            <a:r>
              <a:rPr lang="en-US" sz="2800" dirty="0"/>
              <a:t> </a:t>
            </a:r>
            <a:r>
              <a:rPr lang="en-US" sz="2800" dirty="0" err="1"/>
              <a:t>mangelhaft</a:t>
            </a:r>
            <a:r>
              <a:rPr lang="en-US" sz="2800" dirty="0"/>
              <a:t> </a:t>
            </a:r>
            <a:r>
              <a:rPr lang="en-US" sz="2800" dirty="0" err="1"/>
              <a:t>ausgeführt</a:t>
            </a:r>
            <a:r>
              <a:rPr lang="en-US" sz="2800" dirty="0"/>
              <a:t> und </a:t>
            </a:r>
            <a:r>
              <a:rPr lang="en-US" sz="2800" dirty="0" err="1"/>
              <a:t>leiten</a:t>
            </a:r>
            <a:r>
              <a:rPr lang="en-US" sz="2800" dirty="0"/>
              <a:t> das Wasser </a:t>
            </a:r>
            <a:r>
              <a:rPr lang="en-US" sz="2800" dirty="0" err="1"/>
              <a:t>teilweise</a:t>
            </a:r>
            <a:r>
              <a:rPr lang="en-US" sz="2800" dirty="0"/>
              <a:t> </a:t>
            </a:r>
            <a:r>
              <a:rPr lang="en-US" sz="2800" dirty="0" err="1"/>
              <a:t>direkt</a:t>
            </a:r>
            <a:r>
              <a:rPr lang="en-US" sz="2800" dirty="0"/>
              <a:t> ins </a:t>
            </a:r>
            <a:r>
              <a:rPr lang="en-US" sz="2800" dirty="0" err="1"/>
              <a:t>Bauwerk</a:t>
            </a:r>
            <a:r>
              <a:rPr lang="en-US" sz="2800" dirty="0"/>
              <a:t>.</a:t>
            </a:r>
          </a:p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662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draußen, Gebäude, Urlaub enthält.&#10;&#10;KI-generierte Inhalte können fehlerhaft sein.">
            <a:extLst>
              <a:ext uri="{FF2B5EF4-FFF2-40B4-BE49-F238E27FC236}">
                <a16:creationId xmlns:a16="http://schemas.microsoft.com/office/drawing/2014/main" id="{1369AF57-999B-36D0-BD2C-7FCF03E24F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" b="2492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5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olor Cover">
            <a:extLst>
              <a:ext uri="{FF2B5EF4-FFF2-40B4-BE49-F238E27FC236}">
                <a16:creationId xmlns:a16="http://schemas.microsoft.com/office/drawing/2014/main" id="{8B2B1708-8CE4-4A20-94F5-55118AE2C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lor">
            <a:extLst>
              <a:ext uri="{FF2B5EF4-FFF2-40B4-BE49-F238E27FC236}">
                <a16:creationId xmlns:a16="http://schemas.microsoft.com/office/drawing/2014/main" id="{8B4AF456-0671-432E-AD5B-FFAF8D646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fik 2" descr="Ein Bild, das Gebäude, Maschendrahtzaun, Maschen, Maschendraht enthält.&#10;&#10;KI-generierte Inhalte können fehlerhaft sein.">
            <a:extLst>
              <a:ext uri="{FF2B5EF4-FFF2-40B4-BE49-F238E27FC236}">
                <a16:creationId xmlns:a16="http://schemas.microsoft.com/office/drawing/2014/main" id="{0FAAACDA-A997-A147-65C3-7AE4967ABE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1" r="-1" b="20239"/>
          <a:stretch/>
        </p:blipFill>
        <p:spPr>
          <a:xfrm>
            <a:off x="-3049" y="10"/>
            <a:ext cx="12188952" cy="685799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160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Gebäude, Wand, Ruinen, Stein enthält.&#10;&#10;KI-generierte Inhalte können fehlerhaft sein.">
            <a:extLst>
              <a:ext uri="{FF2B5EF4-FFF2-40B4-BE49-F238E27FC236}">
                <a16:creationId xmlns:a16="http://schemas.microsoft.com/office/drawing/2014/main" id="{4547314B-2805-A583-BAE3-38113388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61" b="1025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86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olor Cover">
            <a:extLst>
              <a:ext uri="{FF2B5EF4-FFF2-40B4-BE49-F238E27FC236}">
                <a16:creationId xmlns:a16="http://schemas.microsoft.com/office/drawing/2014/main" id="{8B2B1708-8CE4-4A20-94F5-55118AE2C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lor">
            <a:extLst>
              <a:ext uri="{FF2B5EF4-FFF2-40B4-BE49-F238E27FC236}">
                <a16:creationId xmlns:a16="http://schemas.microsoft.com/office/drawing/2014/main" id="{8B4AF456-0671-432E-AD5B-FFAF8D646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fik 2" descr="Ein Bild, das Höhle, Werkzeug, Gelände, Waffe enthält.&#10;&#10;KI-generierte Inhalte können fehlerhaft sein.">
            <a:extLst>
              <a:ext uri="{FF2B5EF4-FFF2-40B4-BE49-F238E27FC236}">
                <a16:creationId xmlns:a16="http://schemas.microsoft.com/office/drawing/2014/main" id="{707DDEFC-E1CE-E293-4EA7-9BC0080E2C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7" r="-1" b="22004"/>
          <a:stretch/>
        </p:blipFill>
        <p:spPr>
          <a:xfrm>
            <a:off x="-3049" y="10"/>
            <a:ext cx="12188952" cy="685799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565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Ruinen, Wand, Fenster, Gebäude enthält.&#10;&#10;KI-generierte Inhalte können fehlerhaft sein.">
            <a:extLst>
              <a:ext uri="{FF2B5EF4-FFF2-40B4-BE49-F238E27FC236}">
                <a16:creationId xmlns:a16="http://schemas.microsoft.com/office/drawing/2014/main" id="{E4C418D8-2237-95AC-C9AE-0252BAF16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1" r="48589" b="1"/>
          <a:stretch/>
        </p:blipFill>
        <p:spPr>
          <a:xfrm rot="5400000">
            <a:off x="2839618" y="-2469250"/>
            <a:ext cx="6512763" cy="1179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9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Höhle, Gebäude, Im Haus enthält.&#10;&#10;KI-generierte Inhalte können fehlerhaft sein.">
            <a:extLst>
              <a:ext uri="{FF2B5EF4-FFF2-40B4-BE49-F238E27FC236}">
                <a16:creationId xmlns:a16="http://schemas.microsoft.com/office/drawing/2014/main" id="{98334542-2EE3-9E92-EC97-0A0754832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0" r="46540"/>
          <a:stretch/>
        </p:blipFill>
        <p:spPr>
          <a:xfrm rot="5400000">
            <a:off x="2667641" y="-2666359"/>
            <a:ext cx="6856718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2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964CA52-30BA-3515-1313-3C0D78C71D67}"/>
              </a:ext>
            </a:extLst>
          </p:cNvPr>
          <p:cNvSpPr txBox="1"/>
          <p:nvPr/>
        </p:nvSpPr>
        <p:spPr>
          <a:xfrm>
            <a:off x="1392817" y="1367037"/>
            <a:ext cx="8313158" cy="4120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err="1"/>
              <a:t>Mauerwerksschäden</a:t>
            </a:r>
            <a:r>
              <a:rPr lang="en-US" sz="2800" b="1" dirty="0"/>
              <a:t> auf der </a:t>
            </a:r>
            <a:r>
              <a:rPr lang="en-US" sz="2800" b="1" dirty="0" err="1"/>
              <a:t>Turmaußenseite</a:t>
            </a:r>
            <a:endParaRPr lang="en-US" sz="2800" b="1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/>
              <a:t>Im</a:t>
            </a:r>
            <a:r>
              <a:rPr lang="en-US" sz="2800" dirty="0"/>
              <a:t> </a:t>
            </a:r>
            <a:r>
              <a:rPr lang="en-US" sz="2800" dirty="0" err="1"/>
              <a:t>Bereich</a:t>
            </a:r>
            <a:r>
              <a:rPr lang="en-US" sz="2800" dirty="0"/>
              <a:t> der </a:t>
            </a:r>
            <a:r>
              <a:rPr lang="en-US" sz="2800" dirty="0" err="1"/>
              <a:t>Traufe</a:t>
            </a:r>
            <a:r>
              <a:rPr lang="en-US" sz="2800" dirty="0"/>
              <a:t> </a:t>
            </a:r>
            <a:r>
              <a:rPr lang="en-US" sz="2800" dirty="0" err="1"/>
              <a:t>weisen</a:t>
            </a:r>
            <a:r>
              <a:rPr lang="en-US" sz="2800" dirty="0"/>
              <a:t> die </a:t>
            </a:r>
            <a:r>
              <a:rPr lang="en-US" sz="2800" dirty="0" err="1"/>
              <a:t>Türme</a:t>
            </a:r>
            <a:r>
              <a:rPr lang="en-US" sz="2800" dirty="0"/>
              <a:t> </a:t>
            </a:r>
            <a:r>
              <a:rPr lang="en-US" sz="2800" dirty="0" err="1"/>
              <a:t>Schäden</a:t>
            </a:r>
            <a:r>
              <a:rPr lang="en-US" sz="2800" dirty="0"/>
              <a:t> </a:t>
            </a:r>
            <a:r>
              <a:rPr lang="en-US" sz="2800" dirty="0" err="1"/>
              <a:t>infolge</a:t>
            </a:r>
            <a:r>
              <a:rPr lang="en-US" sz="2800" dirty="0"/>
              <a:t> </a:t>
            </a:r>
            <a:r>
              <a:rPr lang="en-US" sz="2800" dirty="0" err="1"/>
              <a:t>einer</a:t>
            </a:r>
            <a:r>
              <a:rPr lang="en-US" sz="2800" dirty="0"/>
              <a:t> </a:t>
            </a:r>
            <a:r>
              <a:rPr lang="en-US" sz="2800" dirty="0" err="1"/>
              <a:t>mangelhaften</a:t>
            </a:r>
            <a:r>
              <a:rPr lang="en-US" sz="2800" dirty="0"/>
              <a:t> </a:t>
            </a:r>
            <a:r>
              <a:rPr lang="en-US" sz="2800" dirty="0" err="1"/>
              <a:t>Wasserführung</a:t>
            </a:r>
            <a:r>
              <a:rPr lang="en-US" sz="2800" dirty="0"/>
              <a:t> auf (</a:t>
            </a:r>
            <a:r>
              <a:rPr lang="en-US" sz="2800" dirty="0" err="1"/>
              <a:t>schadhafte</a:t>
            </a:r>
            <a:r>
              <a:rPr lang="en-US" sz="2800" dirty="0"/>
              <a:t> </a:t>
            </a:r>
            <a:r>
              <a:rPr lang="en-US" sz="2800" dirty="0" err="1"/>
              <a:t>innenliegende</a:t>
            </a:r>
            <a:r>
              <a:rPr lang="en-US" sz="2800" dirty="0"/>
              <a:t> Rinnen, </a:t>
            </a:r>
            <a:r>
              <a:rPr lang="en-US" sz="2800" dirty="0" err="1"/>
              <a:t>unterdimensionierte</a:t>
            </a:r>
            <a:r>
              <a:rPr lang="en-US" sz="2800" dirty="0"/>
              <a:t> </a:t>
            </a:r>
            <a:r>
              <a:rPr lang="en-US" sz="2800" dirty="0" err="1"/>
              <a:t>Wasserspeier</a:t>
            </a:r>
            <a:r>
              <a:rPr lang="en-US" sz="2800" dirty="0"/>
              <a:t>).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An </a:t>
            </a:r>
            <a:r>
              <a:rPr lang="en-US" sz="2800" dirty="0" err="1"/>
              <a:t>verschiedenen</a:t>
            </a:r>
            <a:r>
              <a:rPr lang="en-US" sz="2800" dirty="0"/>
              <a:t> </a:t>
            </a:r>
            <a:r>
              <a:rPr lang="en-US" sz="2800" dirty="0" err="1"/>
              <a:t>Stellen</a:t>
            </a:r>
            <a:r>
              <a:rPr lang="en-US" sz="2800" dirty="0"/>
              <a:t> </a:t>
            </a:r>
            <a:r>
              <a:rPr lang="en-US" sz="2800" dirty="0" err="1"/>
              <a:t>wurde</a:t>
            </a:r>
            <a:r>
              <a:rPr lang="en-US" sz="2800" dirty="0"/>
              <a:t> </a:t>
            </a:r>
            <a:r>
              <a:rPr lang="en-US" sz="2800" dirty="0" err="1"/>
              <a:t>bereits</a:t>
            </a:r>
            <a:r>
              <a:rPr lang="en-US" sz="2800" dirty="0"/>
              <a:t> </a:t>
            </a:r>
            <a:r>
              <a:rPr lang="en-US" sz="2800" dirty="0" err="1"/>
              <a:t>großflächig</a:t>
            </a:r>
            <a:r>
              <a:rPr lang="en-US" sz="2800" dirty="0"/>
              <a:t> Putz </a:t>
            </a:r>
            <a:r>
              <a:rPr lang="en-US" sz="2800" dirty="0" err="1"/>
              <a:t>abgenommen</a:t>
            </a:r>
            <a:r>
              <a:rPr lang="en-US" sz="2800" dirty="0"/>
              <a:t>. </a:t>
            </a:r>
            <a:r>
              <a:rPr lang="en-US" sz="2800" dirty="0" err="1"/>
              <a:t>Verschiedene</a:t>
            </a:r>
            <a:r>
              <a:rPr lang="en-US" sz="2800" dirty="0"/>
              <a:t> </a:t>
            </a:r>
            <a:r>
              <a:rPr lang="en-US" sz="2800" dirty="0" err="1"/>
              <a:t>Natursteinelemente</a:t>
            </a:r>
            <a:r>
              <a:rPr lang="en-US" sz="2800" dirty="0"/>
              <a:t> </a:t>
            </a:r>
            <a:r>
              <a:rPr lang="en-US" sz="2800" dirty="0" err="1"/>
              <a:t>wie</a:t>
            </a:r>
            <a:r>
              <a:rPr lang="en-US" sz="2800" dirty="0"/>
              <a:t> </a:t>
            </a:r>
            <a:r>
              <a:rPr lang="en-US" sz="2800" dirty="0" err="1"/>
              <a:t>z.B.</a:t>
            </a:r>
            <a:r>
              <a:rPr lang="en-US" sz="2800" dirty="0"/>
              <a:t> </a:t>
            </a:r>
            <a:r>
              <a:rPr lang="en-US" sz="2800" dirty="0" err="1"/>
              <a:t>Gesimse</a:t>
            </a:r>
            <a:r>
              <a:rPr lang="en-US" sz="2800" dirty="0"/>
              <a:t> </a:t>
            </a:r>
            <a:r>
              <a:rPr lang="en-US" sz="2800" dirty="0" err="1"/>
              <a:t>sind</a:t>
            </a:r>
            <a:r>
              <a:rPr lang="en-US" sz="2800" dirty="0"/>
              <a:t> </a:t>
            </a:r>
            <a:r>
              <a:rPr lang="en-US" sz="2800" dirty="0" err="1"/>
              <a:t>abgängig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02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A9C2450-1F1A-6B01-E5BB-32D17AB1A4B9}"/>
              </a:ext>
            </a:extLst>
          </p:cNvPr>
          <p:cNvSpPr txBox="1"/>
          <p:nvPr/>
        </p:nvSpPr>
        <p:spPr>
          <a:xfrm>
            <a:off x="1155700" y="1652495"/>
            <a:ext cx="9004300" cy="40665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Was </a:t>
            </a:r>
            <a:r>
              <a:rPr lang="en-US" sz="2800" b="1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verbirgt</a:t>
            </a:r>
            <a:r>
              <a:rPr lang="en-US" sz="28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sich</a:t>
            </a:r>
            <a:r>
              <a:rPr lang="en-US" sz="28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hinter den </a:t>
            </a:r>
            <a:r>
              <a:rPr lang="en-US" sz="2800" b="1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Planen</a:t>
            </a:r>
            <a:r>
              <a:rPr lang="en-US" sz="28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der </a:t>
            </a:r>
            <a:r>
              <a:rPr lang="en-US" sz="2800" b="1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Florinskirche</a:t>
            </a:r>
            <a:r>
              <a:rPr lang="en-US" sz="28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???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Mit der </a:t>
            </a:r>
            <a:r>
              <a:rPr lang="en-US" sz="2400" dirty="0" err="1"/>
              <a:t>folgenden</a:t>
            </a:r>
            <a:r>
              <a:rPr lang="en-US" sz="2400" dirty="0"/>
              <a:t> </a:t>
            </a:r>
            <a:r>
              <a:rPr lang="en-US" sz="2400" dirty="0" err="1"/>
              <a:t>Dokumentation</a:t>
            </a:r>
            <a:r>
              <a:rPr lang="en-US" sz="2400" dirty="0"/>
              <a:t> </a:t>
            </a:r>
            <a:r>
              <a:rPr lang="en-US" sz="2400" dirty="0" err="1"/>
              <a:t>möchten</a:t>
            </a:r>
            <a:r>
              <a:rPr lang="en-US" sz="2400" dirty="0"/>
              <a:t> </a:t>
            </a:r>
            <a:r>
              <a:rPr lang="en-US" sz="2400" dirty="0" err="1"/>
              <a:t>wir</a:t>
            </a:r>
            <a:r>
              <a:rPr lang="en-US" sz="2400" dirty="0"/>
              <a:t> </a:t>
            </a:r>
            <a:r>
              <a:rPr lang="en-US" sz="2400" dirty="0" err="1"/>
              <a:t>versuchen</a:t>
            </a:r>
            <a:r>
              <a:rPr lang="en-US" sz="2400" dirty="0"/>
              <a:t>, Ihnen </a:t>
            </a:r>
            <a:r>
              <a:rPr lang="en-US" sz="2400" dirty="0" err="1"/>
              <a:t>einen</a:t>
            </a:r>
            <a:r>
              <a:rPr lang="en-US" sz="2400" dirty="0"/>
              <a:t> </a:t>
            </a:r>
            <a:r>
              <a:rPr lang="en-US" sz="2400" dirty="0" err="1"/>
              <a:t>kurzen</a:t>
            </a:r>
            <a:r>
              <a:rPr lang="en-US" sz="2400" dirty="0"/>
              <a:t> </a:t>
            </a:r>
            <a:r>
              <a:rPr lang="en-US" sz="2400" dirty="0" err="1"/>
              <a:t>Einblick</a:t>
            </a:r>
            <a:r>
              <a:rPr lang="en-US" sz="2400" dirty="0"/>
              <a:t> in die </a:t>
            </a:r>
            <a:r>
              <a:rPr lang="en-US" sz="2400" dirty="0" err="1"/>
              <a:t>statische</a:t>
            </a:r>
            <a:r>
              <a:rPr lang="en-US" sz="2400" dirty="0"/>
              <a:t> </a:t>
            </a:r>
            <a:r>
              <a:rPr lang="en-US" sz="2400" dirty="0" err="1"/>
              <a:t>Sanierung</a:t>
            </a:r>
            <a:r>
              <a:rPr lang="en-US" sz="2400" dirty="0"/>
              <a:t> der Kirche </a:t>
            </a:r>
            <a:r>
              <a:rPr lang="en-US" sz="2400" dirty="0" err="1"/>
              <a:t>zu</a:t>
            </a:r>
            <a:r>
              <a:rPr lang="en-US" sz="2400" dirty="0"/>
              <a:t> </a:t>
            </a:r>
            <a:r>
              <a:rPr lang="en-US" sz="2400" dirty="0" err="1"/>
              <a:t>geben</a:t>
            </a:r>
            <a:r>
              <a:rPr lang="en-US" sz="2400" dirty="0"/>
              <a:t>. Für den </a:t>
            </a:r>
            <a:r>
              <a:rPr lang="en-US" sz="2400" dirty="0" err="1"/>
              <a:t>Außenstehenden</a:t>
            </a:r>
            <a:r>
              <a:rPr lang="en-US" sz="2400" dirty="0"/>
              <a:t> </a:t>
            </a:r>
            <a:r>
              <a:rPr lang="en-US" sz="2400" dirty="0" err="1"/>
              <a:t>möchten</a:t>
            </a:r>
            <a:r>
              <a:rPr lang="en-US" sz="2400" dirty="0"/>
              <a:t> </a:t>
            </a:r>
            <a:r>
              <a:rPr lang="en-US" sz="2400" dirty="0" err="1"/>
              <a:t>wir</a:t>
            </a:r>
            <a:r>
              <a:rPr lang="en-US" sz="2400" dirty="0"/>
              <a:t> </a:t>
            </a:r>
            <a:r>
              <a:rPr lang="en-US" sz="2400" dirty="0" err="1"/>
              <a:t>mit</a:t>
            </a:r>
            <a:r>
              <a:rPr lang="en-US" sz="2400" dirty="0"/>
              <a:t> dem </a:t>
            </a:r>
            <a:r>
              <a:rPr lang="en-US" sz="2400" dirty="0" err="1"/>
              <a:t>Fotomaterial</a:t>
            </a:r>
            <a:r>
              <a:rPr lang="en-US" sz="2400" dirty="0"/>
              <a:t> die </a:t>
            </a:r>
            <a:r>
              <a:rPr lang="en-US" sz="2400" dirty="0" err="1"/>
              <a:t>schwerwiegenden</a:t>
            </a:r>
            <a:r>
              <a:rPr lang="en-US" sz="2400" dirty="0"/>
              <a:t> </a:t>
            </a:r>
            <a:r>
              <a:rPr lang="en-US" sz="2400" dirty="0" err="1"/>
              <a:t>Mängel</a:t>
            </a:r>
            <a:r>
              <a:rPr lang="en-US" sz="2400" dirty="0"/>
              <a:t> </a:t>
            </a:r>
            <a:r>
              <a:rPr lang="en-US" sz="2400" dirty="0" err="1"/>
              <a:t>darstellen</a:t>
            </a:r>
            <a:r>
              <a:rPr lang="en-US" sz="2400" dirty="0"/>
              <a:t>, um </a:t>
            </a:r>
            <a:r>
              <a:rPr lang="en-US" sz="2400" dirty="0" err="1"/>
              <a:t>Verständnis</a:t>
            </a:r>
            <a:r>
              <a:rPr lang="en-US" sz="2400" dirty="0"/>
              <a:t> </a:t>
            </a:r>
            <a:r>
              <a:rPr lang="en-US" sz="2400" dirty="0" err="1"/>
              <a:t>dafür</a:t>
            </a:r>
            <a:r>
              <a:rPr lang="en-US" sz="2400" dirty="0"/>
              <a:t> </a:t>
            </a:r>
            <a:r>
              <a:rPr lang="en-US" sz="2400" dirty="0" err="1"/>
              <a:t>zu</a:t>
            </a:r>
            <a:r>
              <a:rPr lang="en-US" sz="2400" dirty="0"/>
              <a:t> </a:t>
            </a:r>
            <a:r>
              <a:rPr lang="en-US" sz="2400" dirty="0" err="1"/>
              <a:t>entwickeln</a:t>
            </a:r>
            <a:r>
              <a:rPr lang="en-US" sz="2400" dirty="0"/>
              <a:t>, </a:t>
            </a:r>
            <a:r>
              <a:rPr lang="en-US" sz="2400" dirty="0" err="1"/>
              <a:t>dass</a:t>
            </a:r>
            <a:r>
              <a:rPr lang="en-US" sz="2400" dirty="0"/>
              <a:t> </a:t>
            </a:r>
            <a:r>
              <a:rPr lang="en-US" sz="2400" dirty="0" err="1"/>
              <a:t>diese</a:t>
            </a:r>
            <a:r>
              <a:rPr lang="en-US" sz="2400" dirty="0"/>
              <a:t> </a:t>
            </a:r>
            <a:r>
              <a:rPr lang="en-US" sz="2400" dirty="0" err="1"/>
              <a:t>Sanierung</a:t>
            </a:r>
            <a:r>
              <a:rPr lang="en-US" sz="2400" dirty="0"/>
              <a:t> 12 Mio. Euro </a:t>
            </a:r>
            <a:r>
              <a:rPr lang="en-US" sz="2400" dirty="0" err="1"/>
              <a:t>kosten</a:t>
            </a:r>
            <a:r>
              <a:rPr lang="en-US" sz="2400" dirty="0"/>
              <a:t> </a:t>
            </a:r>
            <a:r>
              <a:rPr lang="en-US" sz="2400" dirty="0" err="1"/>
              <a:t>wird</a:t>
            </a:r>
            <a:r>
              <a:rPr lang="en-US" sz="2400" dirty="0"/>
              <a:t>, </a:t>
            </a:r>
            <a:r>
              <a:rPr lang="en-US" sz="2400" dirty="0" err="1"/>
              <a:t>ohne</a:t>
            </a:r>
            <a:r>
              <a:rPr lang="en-US" sz="2400" dirty="0"/>
              <a:t> </a:t>
            </a:r>
            <a:r>
              <a:rPr lang="en-US" sz="2400" dirty="0" err="1"/>
              <a:t>dass</a:t>
            </a:r>
            <a:r>
              <a:rPr lang="en-US" sz="2400" dirty="0"/>
              <a:t> der </a:t>
            </a:r>
            <a:r>
              <a:rPr lang="en-US" sz="2400" dirty="0" err="1"/>
              <a:t>Betrachter</a:t>
            </a:r>
            <a:r>
              <a:rPr lang="en-US" sz="2400" dirty="0"/>
              <a:t> </a:t>
            </a:r>
            <a:r>
              <a:rPr lang="en-US" sz="2400" dirty="0" err="1"/>
              <a:t>irgendetwas</a:t>
            </a:r>
            <a:r>
              <a:rPr lang="en-US" sz="2400" dirty="0"/>
              <a:t> </a:t>
            </a:r>
            <a:r>
              <a:rPr lang="en-US" sz="2400" dirty="0" err="1"/>
              <a:t>davon</a:t>
            </a:r>
            <a:r>
              <a:rPr lang="en-US" sz="2400" dirty="0"/>
              <a:t> </a:t>
            </a:r>
            <a:r>
              <a:rPr lang="en-US" sz="2400" dirty="0" err="1"/>
              <a:t>erkennen</a:t>
            </a:r>
            <a:r>
              <a:rPr lang="en-US" sz="2400" dirty="0"/>
              <a:t> </a:t>
            </a:r>
            <a:r>
              <a:rPr lang="en-US" sz="2400" dirty="0" err="1"/>
              <a:t>kann</a:t>
            </a:r>
            <a:r>
              <a:rPr lang="en-US" sz="2400" dirty="0"/>
              <a:t>.   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2091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Gebäude, Kompositmaterial, Beton, Reihe enthält.&#10;&#10;KI-generierte Inhalte können fehlerhaft sein.">
            <a:extLst>
              <a:ext uri="{FF2B5EF4-FFF2-40B4-BE49-F238E27FC236}">
                <a16:creationId xmlns:a16="http://schemas.microsoft.com/office/drawing/2014/main" id="{15BBBAD4-E4C0-CF0A-C607-9FE6A1B36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5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Gebäude, draußen, Beton, Wand enthält.&#10;&#10;KI-generierte Inhalte können fehlerhaft sein.">
            <a:extLst>
              <a:ext uri="{FF2B5EF4-FFF2-40B4-BE49-F238E27FC236}">
                <a16:creationId xmlns:a16="http://schemas.microsoft.com/office/drawing/2014/main" id="{9B896A63-471A-B9EE-110D-88A58B066C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6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Person, Gelände, draußen, Eimer enthält.&#10;&#10;KI-generierte Inhalte können fehlerhaft sein.">
            <a:extLst>
              <a:ext uri="{FF2B5EF4-FFF2-40B4-BE49-F238E27FC236}">
                <a16:creationId xmlns:a16="http://schemas.microsoft.com/office/drawing/2014/main" id="{AE078E20-5E7D-867E-8D7F-3CD81ECA05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" y="0"/>
            <a:ext cx="121779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5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9D25F302-27C5-414F-97F8-6EA0A6C02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Triangle 44">
            <a:extLst>
              <a:ext uri="{FF2B5EF4-FFF2-40B4-BE49-F238E27FC236}">
                <a16:creationId xmlns:a16="http://schemas.microsoft.com/office/drawing/2014/main" id="{830A36F8-48C2-4842-A87B-8CE8DF4E7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451A30-466B-4996-9BA5-CD6ABCC6D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3" descr="Ein Bild, das Text, Diagramm, Entwurf, Reihe enthält.&#10;&#10;KI-generierte Inhalte können fehlerhaft sein.">
            <a:extLst>
              <a:ext uri="{FF2B5EF4-FFF2-40B4-BE49-F238E27FC236}">
                <a16:creationId xmlns:a16="http://schemas.microsoft.com/office/drawing/2014/main" id="{8005E3C3-777E-521B-55D0-05A9CD225F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46" y="1188637"/>
            <a:ext cx="2142207" cy="4557888"/>
          </a:xfrm>
          <a:prstGeom prst="rect">
            <a:avLst/>
          </a:prstGeom>
        </p:spPr>
      </p:pic>
      <p:graphicFrame>
        <p:nvGraphicFramePr>
          <p:cNvPr id="32" name="Textfeld 1">
            <a:extLst>
              <a:ext uri="{FF2B5EF4-FFF2-40B4-BE49-F238E27FC236}">
                <a16:creationId xmlns:a16="http://schemas.microsoft.com/office/drawing/2014/main" id="{EE5224F7-0C04-3ACE-9E1E-EC829DE1F2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8341925"/>
              </p:ext>
            </p:extLst>
          </p:nvPr>
        </p:nvGraphicFramePr>
        <p:xfrm>
          <a:off x="5255260" y="774700"/>
          <a:ext cx="5117494" cy="4951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5575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Gebäude, Balken, Holz, Im Haus enthält.&#10;&#10;KI-generierte Inhalte können fehlerhaft sein.">
            <a:extLst>
              <a:ext uri="{FF2B5EF4-FFF2-40B4-BE49-F238E27FC236}">
                <a16:creationId xmlns:a16="http://schemas.microsoft.com/office/drawing/2014/main" id="{F64AC4A3-967A-9BFD-A097-00F8FF112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9" b="1758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0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Höhle, Gebäude, Stein, draußen enthält.&#10;&#10;KI-generierte Inhalte können fehlerhaft sein.">
            <a:extLst>
              <a:ext uri="{FF2B5EF4-FFF2-40B4-BE49-F238E27FC236}">
                <a16:creationId xmlns:a16="http://schemas.microsoft.com/office/drawing/2014/main" id="{6BBAED96-B672-DCBA-8ED8-F1AA72E73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16BB327-7AA9-4EC5-815F-9D8E6BC53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088A05B-90A3-45F5-E850-FC04E1332BCA}"/>
              </a:ext>
            </a:extLst>
          </p:cNvPr>
          <p:cNvSpPr txBox="1"/>
          <p:nvPr/>
        </p:nvSpPr>
        <p:spPr>
          <a:xfrm>
            <a:off x="5682377" y="5750421"/>
            <a:ext cx="4297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FFFF00"/>
                </a:solidFill>
              </a:rPr>
              <a:t>Schadhafter Strebebogen im Seitenschiff</a:t>
            </a:r>
          </a:p>
        </p:txBody>
      </p:sp>
    </p:spTree>
    <p:extLst>
      <p:ext uri="{BB962C8B-B14F-4D97-AF65-F5344CB8AC3E}">
        <p14:creationId xmlns:p14="http://schemas.microsoft.com/office/powerpoint/2010/main" val="14120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Höhle, Gebäude, Im Haus, Gelände enthält.&#10;&#10;KI-generierte Inhalte können fehlerhaft sein.">
            <a:extLst>
              <a:ext uri="{FF2B5EF4-FFF2-40B4-BE49-F238E27FC236}">
                <a16:creationId xmlns:a16="http://schemas.microsoft.com/office/drawing/2014/main" id="{E8A2F710-C2B0-F6B1-E4EA-E675B36BC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26" b="4019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3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Screenshot, Säugetier, Katze enthält.&#10;&#10;KI-generierte Inhalte können fehlerhaft sein.">
            <a:extLst>
              <a:ext uri="{FF2B5EF4-FFF2-40B4-BE49-F238E27FC236}">
                <a16:creationId xmlns:a16="http://schemas.microsoft.com/office/drawing/2014/main" id="{DCF6BA81-C2E8-4BA9-A9B4-51B4BC7A2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4" r="1" b="1"/>
          <a:stretch/>
        </p:blipFill>
        <p:spPr>
          <a:xfrm>
            <a:off x="42127" y="172618"/>
            <a:ext cx="11798300" cy="651276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834BE77-D156-730C-8476-EA1FCF1EBC05}"/>
              </a:ext>
            </a:extLst>
          </p:cNvPr>
          <p:cNvSpPr txBox="1"/>
          <p:nvPr/>
        </p:nvSpPr>
        <p:spPr>
          <a:xfrm>
            <a:off x="5821680" y="4396810"/>
            <a:ext cx="2070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Gipsmarken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44A2E2EB-34AE-6E0C-6D39-E2944C0E4D3F}"/>
              </a:ext>
            </a:extLst>
          </p:cNvPr>
          <p:cNvCxnSpPr>
            <a:cxnSpLocks/>
          </p:cNvCxnSpPr>
          <p:nvPr/>
        </p:nvCxnSpPr>
        <p:spPr>
          <a:xfrm flipH="1">
            <a:off x="5821680" y="2087880"/>
            <a:ext cx="1066800" cy="5181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llipse 11">
            <a:extLst>
              <a:ext uri="{FF2B5EF4-FFF2-40B4-BE49-F238E27FC236}">
                <a16:creationId xmlns:a16="http://schemas.microsoft.com/office/drawing/2014/main" id="{FF208B7D-5783-607C-2B13-350F7430E03F}"/>
              </a:ext>
            </a:extLst>
          </p:cNvPr>
          <p:cNvSpPr/>
          <p:nvPr/>
        </p:nvSpPr>
        <p:spPr>
          <a:xfrm>
            <a:off x="4038600" y="2194560"/>
            <a:ext cx="3261360" cy="1234440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A6B61EA-EC87-07D9-77FE-0A311972F5F9}"/>
              </a:ext>
            </a:extLst>
          </p:cNvPr>
          <p:cNvSpPr/>
          <p:nvPr/>
        </p:nvSpPr>
        <p:spPr>
          <a:xfrm>
            <a:off x="4358640" y="2194560"/>
            <a:ext cx="2148840" cy="150876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770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9496F4D-DC05-838A-6C26-E51A4C254C9A}"/>
              </a:ext>
            </a:extLst>
          </p:cNvPr>
          <p:cNvSpPr txBox="1"/>
          <p:nvPr/>
        </p:nvSpPr>
        <p:spPr>
          <a:xfrm>
            <a:off x="1285240" y="1498601"/>
            <a:ext cx="8074815" cy="42712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err="1"/>
              <a:t>Notsicherung</a:t>
            </a:r>
            <a:r>
              <a:rPr lang="en-US" sz="3600" b="1" dirty="0"/>
              <a:t> </a:t>
            </a:r>
            <a:r>
              <a:rPr lang="en-US" sz="2800" b="1" dirty="0" err="1"/>
              <a:t>Langhaus</a:t>
            </a:r>
            <a:endParaRPr lang="en-US" sz="2800" b="1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Das </a:t>
            </a:r>
            <a:r>
              <a:rPr lang="en-US" sz="2800" dirty="0" err="1"/>
              <a:t>Dachtragwerk</a:t>
            </a:r>
            <a:r>
              <a:rPr lang="en-US" sz="2800" dirty="0"/>
              <a:t> des </a:t>
            </a:r>
            <a:r>
              <a:rPr lang="en-US" sz="2800" dirty="0" err="1"/>
              <a:t>Langhauses</a:t>
            </a:r>
            <a:r>
              <a:rPr lang="en-US" sz="2800" dirty="0"/>
              <a:t> </a:t>
            </a:r>
            <a:r>
              <a:rPr lang="en-US" sz="2800" dirty="0" err="1"/>
              <a:t>ist</a:t>
            </a:r>
            <a:r>
              <a:rPr lang="en-US" sz="2800" dirty="0"/>
              <a:t> </a:t>
            </a:r>
            <a:r>
              <a:rPr lang="en-US" sz="2800" dirty="0" err="1"/>
              <a:t>im</a:t>
            </a:r>
            <a:r>
              <a:rPr lang="en-US" sz="2800" dirty="0"/>
              <a:t> Anschluss an die </a:t>
            </a:r>
            <a:r>
              <a:rPr lang="en-US" sz="2800" dirty="0" err="1"/>
              <a:t>Türme</a:t>
            </a:r>
            <a:r>
              <a:rPr lang="en-US" sz="2800" dirty="0"/>
              <a:t> </a:t>
            </a:r>
            <a:r>
              <a:rPr lang="en-US" sz="2800" dirty="0" err="1"/>
              <a:t>ebenfalls</a:t>
            </a:r>
            <a:r>
              <a:rPr lang="en-US" sz="2800" dirty="0"/>
              <a:t> </a:t>
            </a:r>
            <a:r>
              <a:rPr lang="en-US" sz="2800" dirty="0" err="1"/>
              <a:t>durch</a:t>
            </a:r>
            <a:r>
              <a:rPr lang="en-US" sz="2800" dirty="0"/>
              <a:t> den </a:t>
            </a:r>
            <a:r>
              <a:rPr lang="en-US" sz="2800" dirty="0" err="1"/>
              <a:t>echten</a:t>
            </a:r>
            <a:r>
              <a:rPr lang="en-US" sz="2800" dirty="0"/>
              <a:t> </a:t>
            </a:r>
            <a:r>
              <a:rPr lang="en-US" sz="2800" dirty="0" err="1"/>
              <a:t>Hausschwamm</a:t>
            </a:r>
            <a:r>
              <a:rPr lang="en-US" sz="2800" dirty="0"/>
              <a:t> </a:t>
            </a:r>
            <a:r>
              <a:rPr lang="en-US" sz="2800" dirty="0" err="1"/>
              <a:t>massiv</a:t>
            </a:r>
            <a:r>
              <a:rPr lang="en-US" sz="2800" dirty="0"/>
              <a:t> </a:t>
            </a:r>
            <a:r>
              <a:rPr lang="en-US" sz="2800" dirty="0" err="1"/>
              <a:t>geschädigt</a:t>
            </a:r>
            <a:r>
              <a:rPr lang="en-US" sz="2800" dirty="0"/>
              <a:t>. Eine </a:t>
            </a:r>
            <a:r>
              <a:rPr lang="en-US" sz="2800" dirty="0" err="1"/>
              <a:t>Notsicherung</a:t>
            </a:r>
            <a:r>
              <a:rPr lang="en-US" sz="2800" dirty="0"/>
              <a:t> </a:t>
            </a:r>
            <a:r>
              <a:rPr lang="en-US" sz="2800" dirty="0" err="1"/>
              <a:t>wurde</a:t>
            </a:r>
            <a:r>
              <a:rPr lang="en-US" sz="2800" dirty="0"/>
              <a:t> </a:t>
            </a:r>
            <a:r>
              <a:rPr lang="en-US" sz="2800" dirty="0" err="1"/>
              <a:t>bereits</a:t>
            </a:r>
            <a:r>
              <a:rPr lang="en-US" sz="2800" dirty="0"/>
              <a:t> </a:t>
            </a:r>
            <a:r>
              <a:rPr lang="en-US" sz="2800" dirty="0" err="1"/>
              <a:t>ergänzt</a:t>
            </a:r>
            <a:r>
              <a:rPr lang="en-US" sz="2800" dirty="0"/>
              <a:t>, um </a:t>
            </a:r>
            <a:r>
              <a:rPr lang="en-US" sz="2800" dirty="0" err="1"/>
              <a:t>ein</a:t>
            </a:r>
            <a:r>
              <a:rPr lang="en-US" sz="2800" dirty="0"/>
              <a:t> </a:t>
            </a:r>
            <a:r>
              <a:rPr lang="en-US" sz="2800" dirty="0" err="1"/>
              <a:t>akutes</a:t>
            </a:r>
            <a:r>
              <a:rPr lang="en-US" sz="2800" dirty="0"/>
              <a:t> </a:t>
            </a:r>
            <a:r>
              <a:rPr lang="en-US" sz="2800" dirty="0" err="1"/>
              <a:t>Versagen</a:t>
            </a:r>
            <a:r>
              <a:rPr lang="en-US" sz="2800" dirty="0"/>
              <a:t> </a:t>
            </a:r>
            <a:r>
              <a:rPr lang="en-US" sz="2800" dirty="0" err="1"/>
              <a:t>zu</a:t>
            </a:r>
            <a:r>
              <a:rPr lang="en-US" sz="2800" dirty="0"/>
              <a:t> </a:t>
            </a:r>
            <a:r>
              <a:rPr lang="en-US" sz="2800" dirty="0" err="1"/>
              <a:t>verhindern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9119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Gebäude, Holz, Planke, Balken enthält.&#10;&#10;KI-generierte Inhalte können fehlerhaft sein.">
            <a:extLst>
              <a:ext uri="{FF2B5EF4-FFF2-40B4-BE49-F238E27FC236}">
                <a16:creationId xmlns:a16="http://schemas.microsoft.com/office/drawing/2014/main" id="{8B4BA89D-1EB2-61DD-3B4D-89E7C40A4B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9" b="1887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0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41B0F8A0-FFD2-393B-A7CB-B345198BFB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323180"/>
              </p:ext>
            </p:extLst>
          </p:nvPr>
        </p:nvGraphicFramePr>
        <p:xfrm>
          <a:off x="723900" y="419100"/>
          <a:ext cx="7302500" cy="524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6171416" imgH="4439436" progId="Word.Document.12">
                  <p:embed/>
                </p:oleObj>
              </mc:Choice>
              <mc:Fallback>
                <p:oleObj name="Document" r:id="rId3" imgW="6171416" imgH="4439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3900" y="419100"/>
                        <a:ext cx="7302500" cy="524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Grafik 3" descr="Ein Bild, das Text, Diagramm, Entwurf, Plan enthält.&#10;&#10;KI-generierte Inhalte können fehlerhaft sein.">
            <a:extLst>
              <a:ext uri="{FF2B5EF4-FFF2-40B4-BE49-F238E27FC236}">
                <a16:creationId xmlns:a16="http://schemas.microsoft.com/office/drawing/2014/main" id="{0F27EB56-4E47-160D-82F4-0C385E4790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559" y="2969827"/>
            <a:ext cx="3649063" cy="270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5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Gebäude, Holz, Balken, Wand enthält.&#10;&#10;KI-generierte Inhalte können fehlerhaft sein.">
            <a:extLst>
              <a:ext uri="{FF2B5EF4-FFF2-40B4-BE49-F238E27FC236}">
                <a16:creationId xmlns:a16="http://schemas.microsoft.com/office/drawing/2014/main" id="{EC13B03B-2CFD-CDA7-5354-3C444E7F0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06E56BB-C8E6-4F70-B8BF-921C4912D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297716"/>
            <a:ext cx="12192000" cy="64008"/>
          </a:xfrm>
          <a:prstGeom prst="rect">
            <a:avLst/>
          </a:prstGeom>
          <a:solidFill>
            <a:schemeClr val="tx2">
              <a:lumMod val="50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643316-AB20-4DD1-8578-B5D7F033C0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61952" y="3396997"/>
            <a:ext cx="6858002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23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9D7E975-9161-4F2D-AC53-69E1912F6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D38D3B2-AE17-9A30-5EDE-C1B11D718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837" y="1150427"/>
            <a:ext cx="4360324" cy="349439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dirty="0" err="1"/>
              <a:t>Feuchtschaden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 err="1"/>
              <a:t>Sakristei</a:t>
            </a:r>
            <a:endParaRPr lang="en-US" sz="2800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C40B6F1-29F5-A616-952B-BEC13B693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H="1">
            <a:off x="6717673" y="5801360"/>
            <a:ext cx="172160" cy="94111"/>
          </a:xfr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5" name="Grafik 4" descr="Ein Bild, das draußen, Gebäude, Baum, Wand enthält.&#10;&#10;KI-generierte Inhalte können fehlerhaft sein.">
            <a:extLst>
              <a:ext uri="{FF2B5EF4-FFF2-40B4-BE49-F238E27FC236}">
                <a16:creationId xmlns:a16="http://schemas.microsoft.com/office/drawing/2014/main" id="{736BDD4C-D2C4-0803-AB64-20A57FB594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r="18934" b="1"/>
          <a:stretch/>
        </p:blipFill>
        <p:spPr>
          <a:xfrm rot="5400000">
            <a:off x="554895" y="690054"/>
            <a:ext cx="5607882" cy="547432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63E6235-1649-4B47-9862-4026FC473B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5201" y="623275"/>
            <a:ext cx="5141626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98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B9D7E975-9161-4F2D-AC53-69E1912F6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fik 4" descr="Ein Bild, das Gebäude, Backstein, Mauerwerk, Wand enthält.&#10;&#10;KI-generierte Inhalte können fehlerhaft sein.">
            <a:extLst>
              <a:ext uri="{FF2B5EF4-FFF2-40B4-BE49-F238E27FC236}">
                <a16:creationId xmlns:a16="http://schemas.microsoft.com/office/drawing/2014/main" id="{CC742CCB-7704-75E7-FF7D-7F1AF9A3C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6"/>
          <a:stretch/>
        </p:blipFill>
        <p:spPr>
          <a:xfrm rot="5400000">
            <a:off x="1112502" y="1385794"/>
            <a:ext cx="5607882" cy="4082843"/>
          </a:xfrm>
          <a:prstGeom prst="rect">
            <a:avLst/>
          </a:prstGeom>
        </p:spPr>
      </p:pic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63E6235-1649-4B47-9862-4026FC473B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3" y="623275"/>
            <a:ext cx="401217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1B2282C-4380-B59C-81B1-188ADF0DE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300" y="1056640"/>
            <a:ext cx="3515857" cy="1112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Riss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Traufe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Kapitelhaus</a:t>
            </a:r>
            <a:endParaRPr lang="en-US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0BF873-9A6D-6666-EED0-0CBFCA373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0456" y="2324100"/>
            <a:ext cx="3197660" cy="274017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Scheitelrisse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sind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diversen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Fensterachsen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vorhanden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Nahezu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alle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durch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Gewölbe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belasteten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Wände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weichen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nach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außen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aus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und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zeigen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Schäden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448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79154C0-4ACC-563E-431D-65CF7472D61E}"/>
              </a:ext>
            </a:extLst>
          </p:cNvPr>
          <p:cNvSpPr txBox="1"/>
          <p:nvPr/>
        </p:nvSpPr>
        <p:spPr>
          <a:xfrm>
            <a:off x="1270001" y="1153159"/>
            <a:ext cx="8483599" cy="37617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 dirty="0"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 dirty="0"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2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Strebepfeiler</a:t>
            </a:r>
            <a:r>
              <a:rPr lang="en-US" sz="11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Chor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5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5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200" dirty="0">
                <a:latin typeface="+mj-lt"/>
                <a:ea typeface="+mj-ea"/>
                <a:cs typeface="+mj-cs"/>
              </a:rPr>
              <a:t>Die Fialen auf den </a:t>
            </a:r>
            <a:r>
              <a:rPr lang="en-US" sz="11200" dirty="0" err="1">
                <a:latin typeface="+mj-lt"/>
                <a:ea typeface="+mj-ea"/>
                <a:cs typeface="+mj-cs"/>
              </a:rPr>
              <a:t>Strebepfeilern</a:t>
            </a:r>
            <a:r>
              <a:rPr lang="en-US" sz="11200" dirty="0">
                <a:latin typeface="+mj-lt"/>
                <a:ea typeface="+mj-ea"/>
                <a:cs typeface="+mj-cs"/>
              </a:rPr>
              <a:t> des Chors </a:t>
            </a:r>
            <a:r>
              <a:rPr lang="en-US" sz="11200" dirty="0" err="1">
                <a:latin typeface="+mj-lt"/>
                <a:ea typeface="+mj-ea"/>
                <a:cs typeface="+mj-cs"/>
              </a:rPr>
              <a:t>sind</a:t>
            </a:r>
            <a:r>
              <a:rPr lang="en-US" sz="11200" dirty="0">
                <a:latin typeface="+mj-lt"/>
                <a:ea typeface="+mj-ea"/>
                <a:cs typeface="+mj-cs"/>
              </a:rPr>
              <a:t> stark </a:t>
            </a:r>
            <a:r>
              <a:rPr lang="en-US" sz="11200" dirty="0" err="1">
                <a:latin typeface="+mj-lt"/>
                <a:ea typeface="+mj-ea"/>
                <a:cs typeface="+mj-cs"/>
              </a:rPr>
              <a:t>verwittert</a:t>
            </a:r>
            <a:r>
              <a:rPr lang="en-US" sz="11200" dirty="0">
                <a:latin typeface="+mj-lt"/>
                <a:ea typeface="+mj-ea"/>
                <a:cs typeface="+mj-cs"/>
              </a:rPr>
              <a:t>. Die </a:t>
            </a:r>
            <a:r>
              <a:rPr lang="en-US" sz="11200" dirty="0" err="1">
                <a:latin typeface="+mj-lt"/>
                <a:ea typeface="+mj-ea"/>
                <a:cs typeface="+mj-cs"/>
              </a:rPr>
              <a:t>Konstruktion</a:t>
            </a:r>
            <a:r>
              <a:rPr lang="en-US" sz="11200" dirty="0">
                <a:latin typeface="+mj-lt"/>
                <a:ea typeface="+mj-ea"/>
                <a:cs typeface="+mj-cs"/>
              </a:rPr>
              <a:t> </a:t>
            </a:r>
            <a:r>
              <a:rPr lang="en-US" sz="11200" dirty="0" err="1">
                <a:latin typeface="+mj-lt"/>
                <a:ea typeface="+mj-ea"/>
                <a:cs typeface="+mj-cs"/>
              </a:rPr>
              <a:t>besteht</a:t>
            </a:r>
            <a:r>
              <a:rPr lang="en-US" sz="11200" dirty="0"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aus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mehreren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Elementen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welche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lediglich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durch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Steckverbindungen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gehalten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werden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 Bei der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letzten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Hubsteigerbefahrung war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einer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der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Schlusssteine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sichtbar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1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verschoben</a:t>
            </a:r>
            <a:r>
              <a:rPr lang="en-US" sz="11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 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15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464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draußen, Wolke, Himmel, Gebäude enthält.&#10;&#10;KI-generierte Inhalte können fehlerhaft sein.">
            <a:extLst>
              <a:ext uri="{FF2B5EF4-FFF2-40B4-BE49-F238E27FC236}">
                <a16:creationId xmlns:a16="http://schemas.microsoft.com/office/drawing/2014/main" id="{4A0875DB-091E-96F9-1353-104C21E1E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10466" y="1862137"/>
            <a:ext cx="5571067" cy="313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03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draußen, Haus, Kunst, Statue enthält.&#10;&#10;KI-generierte Inhalte können fehlerhaft sein.">
            <a:extLst>
              <a:ext uri="{FF2B5EF4-FFF2-40B4-BE49-F238E27FC236}">
                <a16:creationId xmlns:a16="http://schemas.microsoft.com/office/drawing/2014/main" id="{B8897F67-FF49-0198-D046-71F154060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" y="0"/>
            <a:ext cx="121779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9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draußen, Pflanze, Gebäude, Haus enthält.&#10;&#10;KI-generierte Inhalte können fehlerhaft sein.">
            <a:extLst>
              <a:ext uri="{FF2B5EF4-FFF2-40B4-BE49-F238E27FC236}">
                <a16:creationId xmlns:a16="http://schemas.microsoft.com/office/drawing/2014/main" id="{A1C15800-287D-9C56-2B86-2F796676BB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1497963"/>
            <a:ext cx="6857999" cy="386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11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Entwurf enthält.&#10;&#10;KI-generierte Inhalte können fehlerhaft sein.">
            <a:extLst>
              <a:ext uri="{FF2B5EF4-FFF2-40B4-BE49-F238E27FC236}">
                <a16:creationId xmlns:a16="http://schemas.microsoft.com/office/drawing/2014/main" id="{3B5EB59E-C914-70B9-0F8F-CDC68394E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00" y="1197758"/>
            <a:ext cx="2175892" cy="3513942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9A1D9BC-1455-4308-9ABD-A3F8EDB67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6068" y="320442"/>
            <a:ext cx="6572492" cy="6212748"/>
          </a:xfrm>
          <a:custGeom>
            <a:avLst/>
            <a:gdLst>
              <a:gd name="connsiteX0" fmla="*/ 0 w 6572492"/>
              <a:gd name="connsiteY0" fmla="*/ 0 h 6212748"/>
              <a:gd name="connsiteX1" fmla="*/ 2248593 w 6572492"/>
              <a:gd name="connsiteY1" fmla="*/ 0 h 6212748"/>
              <a:gd name="connsiteX2" fmla="*/ 2694770 w 6572492"/>
              <a:gd name="connsiteY2" fmla="*/ 0 h 6212748"/>
              <a:gd name="connsiteX3" fmla="*/ 2991094 w 6572492"/>
              <a:gd name="connsiteY3" fmla="*/ 0 h 6212748"/>
              <a:gd name="connsiteX4" fmla="*/ 6572492 w 6572492"/>
              <a:gd name="connsiteY4" fmla="*/ 0 h 6212748"/>
              <a:gd name="connsiteX5" fmla="*/ 6572492 w 6572492"/>
              <a:gd name="connsiteY5" fmla="*/ 2864954 h 6212748"/>
              <a:gd name="connsiteX6" fmla="*/ 3129047 w 6572492"/>
              <a:gd name="connsiteY6" fmla="*/ 6212748 h 6212748"/>
              <a:gd name="connsiteX7" fmla="*/ 2694770 w 6572492"/>
              <a:gd name="connsiteY7" fmla="*/ 6212748 h 6212748"/>
              <a:gd name="connsiteX8" fmla="*/ 2248593 w 6572492"/>
              <a:gd name="connsiteY8" fmla="*/ 6212748 h 6212748"/>
              <a:gd name="connsiteX9" fmla="*/ 0 w 6572492"/>
              <a:gd name="connsiteY9" fmla="*/ 6212748 h 621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2492" h="6212748">
                <a:moveTo>
                  <a:pt x="0" y="0"/>
                </a:moveTo>
                <a:lnTo>
                  <a:pt x="2248593" y="0"/>
                </a:lnTo>
                <a:lnTo>
                  <a:pt x="2694770" y="0"/>
                </a:lnTo>
                <a:lnTo>
                  <a:pt x="2991094" y="0"/>
                </a:lnTo>
                <a:lnTo>
                  <a:pt x="6572492" y="0"/>
                </a:lnTo>
                <a:lnTo>
                  <a:pt x="6572492" y="2864954"/>
                </a:lnTo>
                <a:lnTo>
                  <a:pt x="3129047" y="6212748"/>
                </a:lnTo>
                <a:lnTo>
                  <a:pt x="2694770" y="6212748"/>
                </a:lnTo>
                <a:lnTo>
                  <a:pt x="2248593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A62647B-1222-407C-8740-5A497612B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234CAB9-E04C-7580-585C-0F3934E5B4CA}"/>
              </a:ext>
            </a:extLst>
          </p:cNvPr>
          <p:cNvSpPr txBox="1"/>
          <p:nvPr/>
        </p:nvSpPr>
        <p:spPr>
          <a:xfrm>
            <a:off x="5955605" y="952500"/>
            <a:ext cx="5344161" cy="2661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Zuganker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werden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eingesetzt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um die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Schubwirkung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von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Gewölben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aufzunehmen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043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8">
            <a:extLst>
              <a:ext uri="{FF2B5EF4-FFF2-40B4-BE49-F238E27FC236}">
                <a16:creationId xmlns:a16="http://schemas.microsoft.com/office/drawing/2014/main" id="{B9D7E975-9161-4F2D-AC53-69E1912F6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0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8C684D8-3B7D-B095-7682-B02FFA2F3BAA}"/>
              </a:ext>
            </a:extLst>
          </p:cNvPr>
          <p:cNvSpPr txBox="1"/>
          <p:nvPr/>
        </p:nvSpPr>
        <p:spPr>
          <a:xfrm>
            <a:off x="6795852" y="1142115"/>
            <a:ext cx="4360324" cy="34943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dirty="0" err="1">
                <a:latin typeface="+mj-lt"/>
                <a:ea typeface="+mj-ea"/>
                <a:cs typeface="+mj-cs"/>
              </a:rPr>
              <a:t>Schubwirkung</a:t>
            </a:r>
            <a:r>
              <a:rPr lang="en-US" sz="2800" dirty="0">
                <a:latin typeface="+mj-lt"/>
                <a:ea typeface="+mj-ea"/>
                <a:cs typeface="+mj-cs"/>
              </a:rPr>
              <a:t> in der </a:t>
            </a:r>
            <a:r>
              <a:rPr lang="en-US" sz="2800" dirty="0" err="1">
                <a:latin typeface="+mj-lt"/>
                <a:ea typeface="+mj-ea"/>
                <a:cs typeface="+mj-cs"/>
              </a:rPr>
              <a:t>Florinskirche</a:t>
            </a:r>
            <a:r>
              <a:rPr lang="en-US" sz="2800" dirty="0">
                <a:latin typeface="+mj-lt"/>
                <a:ea typeface="+mj-ea"/>
                <a:cs typeface="+mj-cs"/>
              </a:rPr>
              <a:t> </a:t>
            </a:r>
            <a:r>
              <a:rPr lang="en-US" sz="2800" dirty="0" err="1">
                <a:latin typeface="+mj-lt"/>
                <a:ea typeface="+mj-ea"/>
                <a:cs typeface="+mj-cs"/>
              </a:rPr>
              <a:t>schon</a:t>
            </a:r>
            <a:r>
              <a:rPr lang="en-US" sz="2800" dirty="0">
                <a:latin typeface="+mj-lt"/>
                <a:ea typeface="+mj-ea"/>
                <a:cs typeface="+mj-cs"/>
              </a:rPr>
              <a:t> </a:t>
            </a:r>
            <a:r>
              <a:rPr lang="en-US" sz="2800" dirty="0" err="1">
                <a:latin typeface="+mj-lt"/>
                <a:ea typeface="+mj-ea"/>
                <a:cs typeface="+mj-cs"/>
              </a:rPr>
              <a:t>sichtbar</a:t>
            </a:r>
            <a:r>
              <a:rPr lang="en-US" sz="2800" dirty="0">
                <a:latin typeface="+mj-lt"/>
                <a:ea typeface="+mj-ea"/>
                <a:cs typeface="+mj-cs"/>
              </a:rPr>
              <a:t> an der Verformung der </a:t>
            </a:r>
            <a:r>
              <a:rPr lang="en-US" sz="2800" dirty="0" err="1">
                <a:latin typeface="+mj-lt"/>
                <a:ea typeface="+mj-ea"/>
                <a:cs typeface="+mj-cs"/>
              </a:rPr>
              <a:t>Bleiglasfenster</a:t>
            </a:r>
            <a:endParaRPr lang="en-US" sz="28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Grafik 2" descr="Ein Bild, das Gebäude, Tageslichtsysteme, Glas, Haltevorrichtung enthält.&#10;&#10;KI-generierte Inhalte können fehlerhaft sein.">
            <a:extLst>
              <a:ext uri="{FF2B5EF4-FFF2-40B4-BE49-F238E27FC236}">
                <a16:creationId xmlns:a16="http://schemas.microsoft.com/office/drawing/2014/main" id="{0F605BE6-B7A4-0D4C-93B9-6DE00FB9D0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" r="22804" b="1"/>
          <a:stretch/>
        </p:blipFill>
        <p:spPr>
          <a:xfrm rot="5400000">
            <a:off x="554895" y="690054"/>
            <a:ext cx="5607882" cy="547432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63E6235-1649-4B47-9862-4026FC473B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5201" y="623275"/>
            <a:ext cx="5141626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05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fik 2" descr="Ein Bild, das Kachel, Kunst, Im Haus, Spiegel enthält.&#10;&#10;KI-generierte Inhalte können fehlerhaft sein.">
            <a:extLst>
              <a:ext uri="{FF2B5EF4-FFF2-40B4-BE49-F238E27FC236}">
                <a16:creationId xmlns:a16="http://schemas.microsoft.com/office/drawing/2014/main" id="{EB5ED52A-AB2D-A92B-56AA-9AAB9F34F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15961" y="918546"/>
            <a:ext cx="6639112" cy="497933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051948D-1D0F-7A83-D64D-A044E81DACEC}"/>
              </a:ext>
            </a:extLst>
          </p:cNvPr>
          <p:cNvSpPr txBox="1"/>
          <p:nvPr/>
        </p:nvSpPr>
        <p:spPr>
          <a:xfrm>
            <a:off x="8576720" y="1613647"/>
            <a:ext cx="41738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Zuganker zur Stabilisierung</a:t>
            </a:r>
          </a:p>
        </p:txBody>
      </p:sp>
    </p:spTree>
    <p:extLst>
      <p:ext uri="{BB962C8B-B14F-4D97-AF65-F5344CB8AC3E}">
        <p14:creationId xmlns:p14="http://schemas.microsoft.com/office/powerpoint/2010/main" val="213699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Entwurf, Zeichnung, Text, Darstellung enthält.&#10;&#10;KI-generierte Inhalte können fehlerhaft sein.">
            <a:extLst>
              <a:ext uri="{FF2B5EF4-FFF2-40B4-BE49-F238E27FC236}">
                <a16:creationId xmlns:a16="http://schemas.microsoft.com/office/drawing/2014/main" id="{0D90F12C-A07C-CB32-0CC5-E7DA8934B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10" r="-1" b="2459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7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BF230C4-3541-3B0D-2BEF-0F2CD95CA25D}"/>
              </a:ext>
            </a:extLst>
          </p:cNvPr>
          <p:cNvSpPr txBox="1"/>
          <p:nvPr/>
        </p:nvSpPr>
        <p:spPr>
          <a:xfrm>
            <a:off x="1285240" y="800100"/>
            <a:ext cx="5858510" cy="511660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i="1" dirty="0" err="1"/>
              <a:t>aus</a:t>
            </a:r>
            <a:r>
              <a:rPr lang="en-US" sz="1200" i="1" dirty="0"/>
              <a:t> </a:t>
            </a:r>
            <a:r>
              <a:rPr lang="en-US" sz="1200" i="1" dirty="0" err="1"/>
              <a:t>Gutachten</a:t>
            </a:r>
            <a:r>
              <a:rPr lang="en-US" sz="1200" i="1" dirty="0"/>
              <a:t>  </a:t>
            </a:r>
            <a:r>
              <a:rPr lang="en-US" sz="1200" i="1" dirty="0" err="1"/>
              <a:t>Sachverständigenbüro</a:t>
            </a:r>
            <a:r>
              <a:rPr lang="en-US" sz="1200" i="1" dirty="0"/>
              <a:t> Henzler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1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/>
              <a:t>IST –</a:t>
            </a:r>
            <a:r>
              <a:rPr lang="en-US" sz="1600" b="1" dirty="0" err="1"/>
              <a:t>Zustand</a:t>
            </a:r>
            <a:endParaRPr lang="en-US" sz="1600" b="1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Die </a:t>
            </a:r>
            <a:r>
              <a:rPr lang="en-US" sz="1100" dirty="0" err="1"/>
              <a:t>Dacheindeckung</a:t>
            </a:r>
            <a:r>
              <a:rPr lang="en-US" sz="1100" dirty="0"/>
              <a:t> der </a:t>
            </a:r>
            <a:r>
              <a:rPr lang="en-US" sz="1100" dirty="0" err="1"/>
              <a:t>Türme</a:t>
            </a:r>
            <a:r>
              <a:rPr lang="en-US" sz="1100" dirty="0"/>
              <a:t> </a:t>
            </a:r>
            <a:r>
              <a:rPr lang="en-US" sz="1100" dirty="0" err="1"/>
              <a:t>besteht</a:t>
            </a:r>
            <a:r>
              <a:rPr lang="en-US" sz="1100" dirty="0"/>
              <a:t> </a:t>
            </a:r>
            <a:r>
              <a:rPr lang="en-US" sz="1100" dirty="0" err="1"/>
              <a:t>aus</a:t>
            </a:r>
            <a:r>
              <a:rPr lang="en-US" sz="1100" dirty="0"/>
              <a:t> </a:t>
            </a:r>
            <a:r>
              <a:rPr lang="en-US" sz="1100" dirty="0" err="1"/>
              <a:t>einer</a:t>
            </a:r>
            <a:r>
              <a:rPr lang="en-US" sz="1100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 err="1"/>
              <a:t>Altdeutschen</a:t>
            </a:r>
            <a:r>
              <a:rPr lang="en-US" sz="1100" dirty="0"/>
              <a:t> </a:t>
            </a:r>
            <a:r>
              <a:rPr lang="en-US" sz="1100" dirty="0" err="1"/>
              <a:t>Schieferdeckung</a:t>
            </a:r>
            <a:r>
              <a:rPr lang="en-US" sz="11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1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Die </a:t>
            </a:r>
            <a:r>
              <a:rPr lang="en-US" sz="1100" dirty="0" err="1"/>
              <a:t>Befestigung</a:t>
            </a:r>
            <a:r>
              <a:rPr lang="en-US" sz="1100" dirty="0"/>
              <a:t> </a:t>
            </a:r>
            <a:r>
              <a:rPr lang="en-US" sz="1100" dirty="0" err="1"/>
              <a:t>erfolgte</a:t>
            </a:r>
            <a:r>
              <a:rPr lang="en-US" sz="1100" dirty="0"/>
              <a:t> </a:t>
            </a:r>
            <a:r>
              <a:rPr lang="en-US" sz="1100" dirty="0" err="1"/>
              <a:t>mit</a:t>
            </a:r>
            <a:r>
              <a:rPr lang="en-US" sz="1100" dirty="0"/>
              <a:t> </a:t>
            </a:r>
            <a:r>
              <a:rPr lang="en-US" sz="1100" dirty="0" err="1"/>
              <a:t>verzinkten</a:t>
            </a:r>
            <a:r>
              <a:rPr lang="en-US" sz="1100" dirty="0"/>
              <a:t> </a:t>
            </a:r>
            <a:r>
              <a:rPr lang="en-US" sz="1100" dirty="0" err="1"/>
              <a:t>Schiefernägeln</a:t>
            </a:r>
            <a:r>
              <a:rPr lang="en-US" sz="11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Das Alter </a:t>
            </a:r>
            <a:r>
              <a:rPr lang="en-US" sz="1100" dirty="0" err="1"/>
              <a:t>dürfte</a:t>
            </a:r>
            <a:r>
              <a:rPr lang="en-US" sz="1100" dirty="0"/>
              <a:t> </a:t>
            </a:r>
            <a:r>
              <a:rPr lang="en-US" sz="1100" dirty="0" err="1"/>
              <a:t>bei</a:t>
            </a:r>
            <a:r>
              <a:rPr lang="en-US" sz="1100" dirty="0"/>
              <a:t> ca. 35 Jahren </a:t>
            </a:r>
            <a:r>
              <a:rPr lang="en-US" sz="1100" dirty="0" err="1"/>
              <a:t>liegen</a:t>
            </a:r>
            <a:r>
              <a:rPr lang="en-US" sz="11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/>
              <a:t>Die </a:t>
            </a:r>
            <a:r>
              <a:rPr lang="en-US" sz="1100" dirty="0" err="1"/>
              <a:t>Eindeckung</a:t>
            </a:r>
            <a:r>
              <a:rPr lang="en-US" sz="1100" dirty="0"/>
              <a:t> </a:t>
            </a:r>
            <a:r>
              <a:rPr lang="en-US" sz="1100" dirty="0" err="1"/>
              <a:t>ist</a:t>
            </a:r>
            <a:r>
              <a:rPr lang="en-US" sz="1100" dirty="0"/>
              <a:t> in </a:t>
            </a:r>
            <a:r>
              <a:rPr lang="en-US" sz="1100" dirty="0" err="1"/>
              <a:t>vielen</a:t>
            </a:r>
            <a:r>
              <a:rPr lang="en-US" sz="1100" dirty="0"/>
              <a:t> </a:t>
            </a:r>
            <a:r>
              <a:rPr lang="en-US" sz="1100" dirty="0" err="1"/>
              <a:t>Bereichen</a:t>
            </a:r>
            <a:r>
              <a:rPr lang="en-US" sz="1100" dirty="0"/>
              <a:t> </a:t>
            </a:r>
            <a:r>
              <a:rPr lang="en-US" sz="1100" dirty="0" err="1"/>
              <a:t>nicht</a:t>
            </a:r>
            <a:r>
              <a:rPr lang="en-US" sz="1100" dirty="0"/>
              <a:t> </a:t>
            </a:r>
            <a:r>
              <a:rPr lang="en-US" sz="1100" dirty="0" err="1"/>
              <a:t>fachgerecht</a:t>
            </a:r>
            <a:r>
              <a:rPr lang="en-US" sz="1100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 err="1"/>
              <a:t>ausgeführt</a:t>
            </a:r>
            <a:r>
              <a:rPr lang="en-US" sz="1100" dirty="0"/>
              <a:t> und </a:t>
            </a:r>
            <a:r>
              <a:rPr lang="en-US" sz="1100" dirty="0" err="1"/>
              <a:t>Teilbereiche</a:t>
            </a:r>
            <a:r>
              <a:rPr lang="en-US" sz="1100" dirty="0"/>
              <a:t> </a:t>
            </a:r>
            <a:r>
              <a:rPr lang="en-US" sz="1100" dirty="0" err="1"/>
              <a:t>sind</a:t>
            </a:r>
            <a:r>
              <a:rPr lang="en-US" sz="1100" dirty="0"/>
              <a:t> in </a:t>
            </a:r>
            <a:r>
              <a:rPr lang="en-US" sz="1100" dirty="0" err="1"/>
              <a:t>einer</a:t>
            </a:r>
            <a:r>
              <a:rPr lang="en-US" sz="1100" dirty="0"/>
              <a:t> </a:t>
            </a:r>
            <a:r>
              <a:rPr lang="en-US" sz="1100" dirty="0" err="1"/>
              <a:t>optisch</a:t>
            </a:r>
            <a:r>
              <a:rPr lang="en-US" sz="1100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 err="1"/>
              <a:t>eigenwilligen</a:t>
            </a:r>
            <a:r>
              <a:rPr lang="en-US" sz="1100" dirty="0"/>
              <a:t> </a:t>
            </a:r>
            <a:r>
              <a:rPr lang="en-US" sz="1100" dirty="0" err="1"/>
              <a:t>Deckweise</a:t>
            </a:r>
            <a:r>
              <a:rPr lang="en-US" sz="1100" dirty="0"/>
              <a:t> </a:t>
            </a:r>
            <a:r>
              <a:rPr lang="en-US" sz="1100" dirty="0" err="1"/>
              <a:t>hergestellt</a:t>
            </a:r>
            <a:r>
              <a:rPr lang="en-US" sz="1100" dirty="0"/>
              <a:t> </a:t>
            </a:r>
            <a:r>
              <a:rPr lang="en-US" sz="1100" dirty="0" err="1"/>
              <a:t>worden</a:t>
            </a:r>
            <a:r>
              <a:rPr lang="en-US" sz="11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/>
              <a:t>Die </a:t>
            </a:r>
            <a:r>
              <a:rPr lang="en-US" sz="1600" b="1" dirty="0" err="1"/>
              <a:t>Entwässerung</a:t>
            </a:r>
            <a:r>
              <a:rPr lang="en-US" sz="1600" b="1" dirty="0"/>
              <a:t> der </a:t>
            </a:r>
            <a:r>
              <a:rPr lang="en-US" sz="1600" b="1" dirty="0" err="1"/>
              <a:t>Türme</a:t>
            </a:r>
            <a:r>
              <a:rPr lang="en-US" sz="1600" b="1" dirty="0"/>
              <a:t> </a:t>
            </a:r>
            <a:r>
              <a:rPr lang="en-US" sz="1600" b="1" dirty="0" err="1"/>
              <a:t>erfolgt</a:t>
            </a:r>
            <a:r>
              <a:rPr lang="en-US" sz="1600" b="1" dirty="0"/>
              <a:t> </a:t>
            </a:r>
            <a:r>
              <a:rPr lang="en-US" sz="1600" b="1" dirty="0" err="1"/>
              <a:t>über</a:t>
            </a:r>
            <a:r>
              <a:rPr lang="en-US" sz="1600" b="1" dirty="0"/>
              <a:t> </a:t>
            </a:r>
            <a:r>
              <a:rPr lang="en-US" sz="1600" b="1" dirty="0" err="1"/>
              <a:t>eine</a:t>
            </a:r>
            <a:r>
              <a:rPr lang="en-US" sz="1600" b="1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/>
              <a:t>umlaufende</a:t>
            </a:r>
            <a:r>
              <a:rPr lang="en-US" sz="1600" b="1" dirty="0"/>
              <a:t> </a:t>
            </a:r>
            <a:r>
              <a:rPr lang="en-US" sz="1600" b="1" dirty="0" err="1"/>
              <a:t>verdeckte</a:t>
            </a:r>
            <a:r>
              <a:rPr lang="en-US" sz="1600" b="1" dirty="0"/>
              <a:t>, </a:t>
            </a:r>
            <a:r>
              <a:rPr lang="en-US" sz="1600" b="1" dirty="0" err="1"/>
              <a:t>nicht</a:t>
            </a:r>
            <a:r>
              <a:rPr lang="en-US" sz="1600" b="1" dirty="0"/>
              <a:t> </a:t>
            </a:r>
            <a:r>
              <a:rPr lang="en-US" sz="1600" b="1" dirty="0" err="1"/>
              <a:t>rückstausichere</a:t>
            </a:r>
            <a:r>
              <a:rPr lang="en-US" sz="1600" b="1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/>
              <a:t>Kastenrinne</a:t>
            </a:r>
            <a:r>
              <a:rPr lang="en-US" sz="1600" dirty="0"/>
              <a:t>.</a:t>
            </a:r>
            <a:r>
              <a:rPr lang="en-US" sz="1100" dirty="0"/>
              <a:t> Die </a:t>
            </a:r>
            <a:r>
              <a:rPr lang="en-US" sz="1100" dirty="0" err="1"/>
              <a:t>nach</a:t>
            </a:r>
            <a:r>
              <a:rPr lang="en-US" sz="1100" dirty="0"/>
              <a:t> </a:t>
            </a:r>
            <a:r>
              <a:rPr lang="en-US" sz="1100" dirty="0" err="1"/>
              <a:t>außen</a:t>
            </a:r>
            <a:r>
              <a:rPr lang="en-US" sz="1100" dirty="0"/>
              <a:t> </a:t>
            </a:r>
            <a:r>
              <a:rPr lang="en-US" sz="1100" dirty="0" err="1"/>
              <a:t>sichtbaren</a:t>
            </a:r>
            <a:r>
              <a:rPr lang="en-US" sz="1100" dirty="0"/>
              <a:t> Speier </a:t>
            </a:r>
            <a:r>
              <a:rPr lang="en-US" sz="1100" dirty="0" err="1"/>
              <a:t>dienen</a:t>
            </a:r>
            <a:endParaRPr lang="en-US" sz="11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 err="1"/>
              <a:t>mehr</a:t>
            </a:r>
            <a:r>
              <a:rPr lang="en-US" sz="1100" dirty="0"/>
              <a:t> der </a:t>
            </a:r>
            <a:r>
              <a:rPr lang="en-US" sz="1100" dirty="0" err="1"/>
              <a:t>Dekoration</a:t>
            </a:r>
            <a:r>
              <a:rPr lang="en-US" sz="11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1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/>
              <a:t>Ein  </a:t>
            </a:r>
            <a:r>
              <a:rPr lang="en-US" sz="1600" b="1" dirty="0" err="1"/>
              <a:t>großer</a:t>
            </a:r>
            <a:r>
              <a:rPr lang="en-US" sz="1600" b="1" dirty="0"/>
              <a:t> </a:t>
            </a:r>
            <a:r>
              <a:rPr lang="en-US" sz="1600" b="1" dirty="0" err="1"/>
              <a:t>Wasserschaden</a:t>
            </a:r>
            <a:r>
              <a:rPr lang="en-US" sz="1600" b="1" dirty="0"/>
              <a:t> </a:t>
            </a:r>
            <a:r>
              <a:rPr lang="en-US" sz="1600" b="1" dirty="0" err="1"/>
              <a:t>ist</a:t>
            </a:r>
            <a:r>
              <a:rPr lang="en-US" sz="1600" b="1" dirty="0"/>
              <a:t> an der </a:t>
            </a:r>
            <a:r>
              <a:rPr lang="en-US" sz="1600" b="1" dirty="0" err="1"/>
              <a:t>Westseite</a:t>
            </a:r>
            <a:r>
              <a:rPr lang="en-US" sz="1600" b="1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/>
              <a:t>sichtbar</a:t>
            </a:r>
            <a:r>
              <a:rPr lang="en-US" sz="1600" b="1" dirty="0"/>
              <a:t>. </a:t>
            </a:r>
            <a:r>
              <a:rPr lang="en-US" sz="1600" b="1" dirty="0" err="1"/>
              <a:t>Einige</a:t>
            </a:r>
            <a:r>
              <a:rPr lang="en-US" sz="1600" b="1" dirty="0"/>
              <a:t> Schiefer </a:t>
            </a:r>
            <a:r>
              <a:rPr lang="en-US" sz="1600" b="1" dirty="0" err="1"/>
              <a:t>sind</a:t>
            </a:r>
            <a:r>
              <a:rPr lang="en-US" sz="1600" b="1" dirty="0"/>
              <a:t> </a:t>
            </a:r>
            <a:r>
              <a:rPr lang="en-US" sz="1600" b="1" dirty="0" err="1"/>
              <a:t>defekt</a:t>
            </a:r>
            <a:r>
              <a:rPr lang="en-US" sz="1600" b="1" dirty="0"/>
              <a:t> </a:t>
            </a:r>
            <a:r>
              <a:rPr lang="en-US" sz="1600" b="1" dirty="0" err="1"/>
              <a:t>oder</a:t>
            </a:r>
            <a:r>
              <a:rPr lang="en-US" sz="1600" b="1" dirty="0"/>
              <a:t> </a:t>
            </a:r>
            <a:r>
              <a:rPr lang="en-US" sz="1600" b="1" dirty="0" err="1"/>
              <a:t>fehlen</a:t>
            </a:r>
            <a:endParaRPr lang="en-US" sz="1600" b="1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 err="1"/>
              <a:t>vollständig</a:t>
            </a:r>
            <a:r>
              <a:rPr lang="en-US" sz="1600" dirty="0"/>
              <a:t>.</a:t>
            </a:r>
            <a:r>
              <a:rPr lang="en-US" sz="1100" dirty="0"/>
              <a:t> Die </a:t>
            </a:r>
            <a:r>
              <a:rPr lang="en-US" sz="1100" dirty="0" err="1"/>
              <a:t>Gradkanten</a:t>
            </a:r>
            <a:r>
              <a:rPr lang="en-US" sz="1100" dirty="0"/>
              <a:t> der </a:t>
            </a:r>
            <a:r>
              <a:rPr lang="en-US" sz="1100" dirty="0" err="1"/>
              <a:t>Schieferdeckung</a:t>
            </a:r>
            <a:r>
              <a:rPr lang="en-US" sz="1100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 err="1"/>
              <a:t>sind</a:t>
            </a:r>
            <a:r>
              <a:rPr lang="en-US" sz="1100" dirty="0"/>
              <a:t> </a:t>
            </a:r>
            <a:r>
              <a:rPr lang="en-US" sz="1100" dirty="0" err="1"/>
              <a:t>ohne</a:t>
            </a:r>
            <a:r>
              <a:rPr lang="en-US" sz="1100" dirty="0"/>
              <a:t> </a:t>
            </a:r>
            <a:r>
              <a:rPr lang="en-US" sz="1100" dirty="0" err="1"/>
              <a:t>Überstand</a:t>
            </a:r>
            <a:r>
              <a:rPr lang="en-US" sz="1100" dirty="0"/>
              <a:t> </a:t>
            </a:r>
            <a:r>
              <a:rPr lang="en-US" sz="1100" dirty="0" err="1"/>
              <a:t>eingedeckt</a:t>
            </a:r>
            <a:r>
              <a:rPr lang="en-US" sz="1100" dirty="0"/>
              <a:t>. 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6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4949EB7-5D31-13D0-B40C-F1117D3364D8}"/>
              </a:ext>
            </a:extLst>
          </p:cNvPr>
          <p:cNvSpPr txBox="1"/>
          <p:nvPr/>
        </p:nvSpPr>
        <p:spPr>
          <a:xfrm>
            <a:off x="7008238" y="2019300"/>
            <a:ext cx="5456219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800" dirty="0"/>
              <a:t>Beurteilung der</a:t>
            </a:r>
          </a:p>
          <a:p>
            <a:pPr>
              <a:spcAft>
                <a:spcPts val="600"/>
              </a:spcAft>
            </a:pPr>
            <a:r>
              <a:rPr lang="de-DE" sz="2800" dirty="0"/>
              <a:t>Dacheindeckung</a:t>
            </a:r>
          </a:p>
        </p:txBody>
      </p:sp>
    </p:spTree>
    <p:extLst>
      <p:ext uri="{BB962C8B-B14F-4D97-AF65-F5344CB8AC3E}">
        <p14:creationId xmlns:p14="http://schemas.microsoft.com/office/powerpoint/2010/main" val="336926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fik 2" descr="Ein Bild, das Text, Diagramm, Plan, Karte enthält.&#10;&#10;KI-generierte Inhalte können fehlerhaft sein.">
            <a:extLst>
              <a:ext uri="{FF2B5EF4-FFF2-40B4-BE49-F238E27FC236}">
                <a16:creationId xmlns:a16="http://schemas.microsoft.com/office/drawing/2014/main" id="{743C6834-98E8-405A-DE82-BF9BDE253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330" y="918546"/>
            <a:ext cx="7190374" cy="497933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BD263B8-D437-8F88-09FB-77A4E7541669}"/>
              </a:ext>
            </a:extLst>
          </p:cNvPr>
          <p:cNvSpPr txBox="1"/>
          <p:nvPr/>
        </p:nvSpPr>
        <p:spPr>
          <a:xfrm>
            <a:off x="8943184" y="1744980"/>
            <a:ext cx="2659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Position der Schäden</a:t>
            </a:r>
          </a:p>
          <a:p>
            <a:r>
              <a:rPr lang="de-DE" sz="2000" b="1" dirty="0"/>
              <a:t>in der Kirche</a:t>
            </a:r>
          </a:p>
        </p:txBody>
      </p:sp>
    </p:spTree>
    <p:extLst>
      <p:ext uri="{BB962C8B-B14F-4D97-AF65-F5344CB8AC3E}">
        <p14:creationId xmlns:p14="http://schemas.microsoft.com/office/powerpoint/2010/main" val="179590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Himmel, Screenshot, draußen, mittelalterliche Architektur enthält.&#10;&#10;KI-generierte Inhalte können fehlerhaft sein.">
            <a:extLst>
              <a:ext uri="{FF2B5EF4-FFF2-40B4-BE49-F238E27FC236}">
                <a16:creationId xmlns:a16="http://schemas.microsoft.com/office/drawing/2014/main" id="{113EFACB-06B2-2071-E201-64CAB9B90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015" y="643466"/>
            <a:ext cx="902197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11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hrift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552DABD3-7087-F02C-6AE7-C378E49FF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039" y="2025428"/>
            <a:ext cx="4122260" cy="163121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6F5C0FC-B749-7F4F-9912-ADDEBA434E27}"/>
              </a:ext>
            </a:extLst>
          </p:cNvPr>
          <p:cNvSpPr txBox="1"/>
          <p:nvPr/>
        </p:nvSpPr>
        <p:spPr>
          <a:xfrm>
            <a:off x="2486024" y="673100"/>
            <a:ext cx="64039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Nach diesen Ausführungen wollen Sie die Kirche vielleicht lieber schnell verlassen ?  Eine akute Einsturzgefahr besteht jedoch nicht: Erst nach dem regelmäßigen, monatlichen Monitoring wird die Kirche wieder zur Nutzung freigegeben.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FF96090-7A90-9C5C-FA6E-5D2033F85D17}"/>
              </a:ext>
            </a:extLst>
          </p:cNvPr>
          <p:cNvSpPr txBox="1"/>
          <p:nvPr/>
        </p:nvSpPr>
        <p:spPr>
          <a:xfrm>
            <a:off x="2486024" y="3798035"/>
            <a:ext cx="688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Die Stiftung </a:t>
            </a:r>
            <a:r>
              <a:rPr lang="de-DE" sz="2000" dirty="0" err="1"/>
              <a:t>Florinskirche</a:t>
            </a:r>
            <a:r>
              <a:rPr lang="de-DE" sz="2000" dirty="0"/>
              <a:t> bemüht sich gemäß des Stiftungszwecks um die bauliche Erhaltung der Kirche.</a:t>
            </a:r>
          </a:p>
          <a:p>
            <a:r>
              <a:rPr lang="de-DE" sz="2000" dirty="0"/>
              <a:t>Im Zuge von Spendenaktionen betonen wir immer wieder, dass bei der Sanierung einerseits die christliche Nutzung, </a:t>
            </a:r>
          </a:p>
          <a:p>
            <a:r>
              <a:rPr lang="de-DE" sz="2000" dirty="0"/>
              <a:t>der sakrale Raumeindruck erhalten bleiben soll, andererseits auch eine adäquate kulturelle Nutzung durch die Öffentlichkeit möglich gemacht werden soll.</a:t>
            </a:r>
          </a:p>
          <a:p>
            <a:r>
              <a:rPr lang="de-DE" sz="2000" dirty="0"/>
              <a:t>Kultur zählt in der Politik vielfach zu den verzichtbaren Dingen </a:t>
            </a:r>
            <a:r>
              <a:rPr lang="de-DE" sz="2000" dirty="0">
                <a:solidFill>
                  <a:srgbClr val="FF0000"/>
                </a:solidFill>
              </a:rPr>
              <a:t>– deshalb sind wir auf Ihre Spenden angewiesen !    </a:t>
            </a:r>
          </a:p>
        </p:txBody>
      </p:sp>
    </p:spTree>
    <p:extLst>
      <p:ext uri="{BB962C8B-B14F-4D97-AF65-F5344CB8AC3E}">
        <p14:creationId xmlns:p14="http://schemas.microsoft.com/office/powerpoint/2010/main" val="208059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 descr="Ein Bild, das Gebäude, Wand, Holz, Planke enthält.&#10;&#10;KI-generierte Inhalte können fehlerhaft sein.">
            <a:extLst>
              <a:ext uri="{FF2B5EF4-FFF2-40B4-BE49-F238E27FC236}">
                <a16:creationId xmlns:a16="http://schemas.microsoft.com/office/drawing/2014/main" id="{39CD96F9-F979-4986-B6F9-3BD4BDFEEF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2"/>
          <a:stretch/>
        </p:blipFill>
        <p:spPr>
          <a:xfrm>
            <a:off x="20" y="-129347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0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47C93DD-9EF5-9FA0-73A9-961742146F5D}"/>
              </a:ext>
            </a:extLst>
          </p:cNvPr>
          <p:cNvSpPr txBox="1"/>
          <p:nvPr/>
        </p:nvSpPr>
        <p:spPr>
          <a:xfrm>
            <a:off x="2594113" y="2027583"/>
            <a:ext cx="3001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>
                <a:solidFill>
                  <a:schemeClr val="bg1"/>
                </a:solidFill>
              </a:rPr>
              <a:t>Auflagerung Turmhelm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9" name="Grafik 8" descr="Ein Bild, das Gebäude, Holz, Planke, Balken enthält.&#10;&#10;KI-generierte Inhalte können fehlerhaft sein.">
            <a:extLst>
              <a:ext uri="{FF2B5EF4-FFF2-40B4-BE49-F238E27FC236}">
                <a16:creationId xmlns:a16="http://schemas.microsoft.com/office/drawing/2014/main" id="{F6AF5C13-83D4-54ED-06E8-A83B444FA7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080" y="-145733"/>
            <a:ext cx="12451080" cy="7003733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2EE864C-3509-B349-9CD9-EFF8B28EB211}"/>
              </a:ext>
            </a:extLst>
          </p:cNvPr>
          <p:cNvSpPr txBox="1"/>
          <p:nvPr/>
        </p:nvSpPr>
        <p:spPr>
          <a:xfrm>
            <a:off x="2827019" y="4107180"/>
            <a:ext cx="36663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FF00"/>
                </a:solidFill>
              </a:rPr>
              <a:t>gebrochener Deckenbalken Turm</a:t>
            </a:r>
          </a:p>
        </p:txBody>
      </p:sp>
    </p:spTree>
    <p:extLst>
      <p:ext uri="{BB962C8B-B14F-4D97-AF65-F5344CB8AC3E}">
        <p14:creationId xmlns:p14="http://schemas.microsoft.com/office/powerpoint/2010/main" val="379970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Gebäude, Holz, Stein, Planke enthält.&#10;&#10;KI-generierte Inhalte können fehlerhaft sein.">
            <a:extLst>
              <a:ext uri="{FF2B5EF4-FFF2-40B4-BE49-F238E27FC236}">
                <a16:creationId xmlns:a16="http://schemas.microsoft.com/office/drawing/2014/main" id="{7324D9F6-12EE-F183-C0D2-DEDEA40B8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122" y="457227"/>
            <a:ext cx="7981083" cy="598581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57ED830-62E8-90C0-F3D0-D283FCDF7BC4}"/>
              </a:ext>
            </a:extLst>
          </p:cNvPr>
          <p:cNvSpPr txBox="1"/>
          <p:nvPr/>
        </p:nvSpPr>
        <p:spPr>
          <a:xfrm>
            <a:off x="3240157" y="4184374"/>
            <a:ext cx="4721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FF00"/>
                </a:solidFill>
              </a:rPr>
              <a:t>Deckenbalken</a:t>
            </a:r>
            <a:r>
              <a:rPr lang="de-DE" sz="2400" dirty="0">
                <a:solidFill>
                  <a:srgbClr val="FFFF00"/>
                </a:solidFill>
              </a:rPr>
              <a:t> Turm</a:t>
            </a:r>
          </a:p>
        </p:txBody>
      </p:sp>
    </p:spTree>
    <p:extLst>
      <p:ext uri="{BB962C8B-B14F-4D97-AF65-F5344CB8AC3E}">
        <p14:creationId xmlns:p14="http://schemas.microsoft.com/office/powerpoint/2010/main" val="119435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hölzern, Holz, Planke, Wand enthält.&#10;&#10;KI-generierte Inhalte können fehlerhaft sein.">
            <a:extLst>
              <a:ext uri="{FF2B5EF4-FFF2-40B4-BE49-F238E27FC236}">
                <a16:creationId xmlns:a16="http://schemas.microsoft.com/office/drawing/2014/main" id="{61D544F6-9240-F94B-1F12-46E06B692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8" b="8212"/>
          <a:stretch/>
        </p:blipFill>
        <p:spPr>
          <a:xfrm>
            <a:off x="456817" y="456986"/>
            <a:ext cx="11277600" cy="59436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3BDC28B-CB52-B92C-A6D2-52356FDD3FE3}"/>
              </a:ext>
            </a:extLst>
          </p:cNvPr>
          <p:cNvSpPr txBox="1"/>
          <p:nvPr/>
        </p:nvSpPr>
        <p:spPr>
          <a:xfrm>
            <a:off x="2223788" y="4552121"/>
            <a:ext cx="27656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FF00"/>
                </a:solidFill>
              </a:rPr>
              <a:t>Deckenbalken Turm mit unsachgemäßer Ertüchtigung</a:t>
            </a:r>
          </a:p>
        </p:txBody>
      </p:sp>
    </p:spTree>
    <p:extLst>
      <p:ext uri="{BB962C8B-B14F-4D97-AF65-F5344CB8AC3E}">
        <p14:creationId xmlns:p14="http://schemas.microsoft.com/office/powerpoint/2010/main" val="71851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Gelände, Werkzeug, Gebäude, Mörser Mörtel enthält.&#10;&#10;KI-generierte Inhalte können fehlerhaft sein.">
            <a:extLst>
              <a:ext uri="{FF2B5EF4-FFF2-40B4-BE49-F238E27FC236}">
                <a16:creationId xmlns:a16="http://schemas.microsoft.com/office/drawing/2014/main" id="{507AB13F-FFCB-0168-3B0B-4B8E931C6C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44980" y="857250"/>
            <a:ext cx="6858000" cy="51435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D3FF368-154D-BB9D-920F-5B0571FEACAD}"/>
              </a:ext>
            </a:extLst>
          </p:cNvPr>
          <p:cNvSpPr txBox="1"/>
          <p:nvPr/>
        </p:nvSpPr>
        <p:spPr>
          <a:xfrm>
            <a:off x="8691880" y="866140"/>
            <a:ext cx="2153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                              </a:t>
            </a:r>
            <a:r>
              <a:rPr lang="de-DE" sz="2800" dirty="0"/>
              <a:t>Stichbalken Turmhelm</a:t>
            </a:r>
          </a:p>
        </p:txBody>
      </p:sp>
    </p:spTree>
    <p:extLst>
      <p:ext uri="{BB962C8B-B14F-4D97-AF65-F5344CB8AC3E}">
        <p14:creationId xmlns:p14="http://schemas.microsoft.com/office/powerpoint/2010/main" val="342958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ariss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Larissa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Microsoft Office PowerPoint</Application>
  <PresentationFormat>Breitbild</PresentationFormat>
  <Paragraphs>74</Paragraphs>
  <Slides>43</Slides>
  <Notes>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48" baseType="lpstr">
      <vt:lpstr>Aptos</vt:lpstr>
      <vt:lpstr>Aptos Display</vt:lpstr>
      <vt:lpstr>Arial</vt:lpstr>
      <vt:lpstr>Larissa</vt:lpstr>
      <vt:lpstr>Document</vt:lpstr>
      <vt:lpstr>Schadensdarstellung Florinskirche Koblenz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Feuchtschaden  Sakristei</vt:lpstr>
      <vt:lpstr>Riss Traufe Kapitelhaus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Klaus Hiemke</cp:lastModifiedBy>
  <cp:revision>118</cp:revision>
  <dcterms:created xsi:type="dcterms:W3CDTF">2025-01-30T13:29:31Z</dcterms:created>
  <dcterms:modified xsi:type="dcterms:W3CDTF">2025-05-20T18:49:54Z</dcterms:modified>
</cp:coreProperties>
</file>